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72" r:id="rId5"/>
    <p:sldId id="268" r:id="rId6"/>
    <p:sldId id="289" r:id="rId7"/>
    <p:sldId id="262" r:id="rId8"/>
    <p:sldId id="261" r:id="rId9"/>
    <p:sldId id="267" r:id="rId10"/>
    <p:sldId id="277" r:id="rId11"/>
    <p:sldId id="266" r:id="rId12"/>
    <p:sldId id="278" r:id="rId13"/>
    <p:sldId id="279" r:id="rId14"/>
    <p:sldId id="281" r:id="rId15"/>
    <p:sldId id="280" r:id="rId16"/>
    <p:sldId id="284" r:id="rId17"/>
    <p:sldId id="282" r:id="rId18"/>
    <p:sldId id="287" r:id="rId19"/>
    <p:sldId id="286" r:id="rId20"/>
    <p:sldId id="288"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94598" autoAdjust="0"/>
  </p:normalViewPr>
  <p:slideViewPr>
    <p:cSldViewPr snapToGrid="0">
      <p:cViewPr varScale="1">
        <p:scale>
          <a:sx n="95" d="100"/>
          <a:sy n="95" d="100"/>
        </p:scale>
        <p:origin x="816" y="91"/>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3/10/2025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4</a:t>
            </a:fld>
            <a:endParaRPr lang="en-US" dirty="0"/>
          </a:p>
        </p:txBody>
      </p:sp>
    </p:spTree>
    <p:extLst>
      <p:ext uri="{BB962C8B-B14F-4D97-AF65-F5344CB8AC3E}">
        <p14:creationId xmlns:p14="http://schemas.microsoft.com/office/powerpoint/2010/main" val="63832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15</a:t>
            </a:fld>
            <a:endParaRPr lang="en-US" dirty="0"/>
          </a:p>
        </p:txBody>
      </p:sp>
    </p:spTree>
    <p:extLst>
      <p:ext uri="{BB962C8B-B14F-4D97-AF65-F5344CB8AC3E}">
        <p14:creationId xmlns:p14="http://schemas.microsoft.com/office/powerpoint/2010/main" val="882801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485773-E831-40C3-B08E-FE9BDAA69383}" type="slidenum">
              <a:rPr lang="en-US" smtClean="0"/>
              <a:t>17</a:t>
            </a:fld>
            <a:endParaRPr lang="en-US" dirty="0"/>
          </a:p>
        </p:txBody>
      </p:sp>
    </p:spTree>
    <p:extLst>
      <p:ext uri="{BB962C8B-B14F-4D97-AF65-F5344CB8AC3E}">
        <p14:creationId xmlns:p14="http://schemas.microsoft.com/office/powerpoint/2010/main" val="3964173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GB"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GB"/>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GB"/>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GB"/>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GB"/>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GB"/>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GB"/>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GB"/>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GB"/>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GB"/>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GB"/>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GB"/>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GB"/>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GB"/>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GB"/>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GB"/>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GB"/>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GB"/>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GB"/>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GB"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GB"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GB"/>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GB"/>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GB"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GB"/>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GB"/>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GB"/>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title"/>
          </p:nvPr>
        </p:nvSpPr>
        <p:spPr>
          <a:xfrm>
            <a:off x="647701" y="1375938"/>
            <a:ext cx="6232784" cy="1899413"/>
          </a:xfrm>
        </p:spPr>
        <p:txBody>
          <a:bodyPr vert="horz" lIns="91440" tIns="45720" rIns="91440" bIns="45720" rtlCol="0" anchor="ctr" anchorCtr="0">
            <a:normAutofit/>
          </a:bodyPr>
          <a:lstStyle/>
          <a:p>
            <a:pPr algn="ctr">
              <a:lnSpc>
                <a:spcPct val="90000"/>
              </a:lnSpc>
            </a:pPr>
            <a:r>
              <a:rPr lang="en-US" sz="2500" dirty="0"/>
              <a:t>Analyze the steps taken by a Municipal Corporation to create an effective waste management system.</a:t>
            </a:r>
          </a:p>
        </p:txBody>
      </p:sp>
      <p:sp>
        <p:nvSpPr>
          <p:cNvPr id="5" name="Subtitle 4">
            <a:extLst>
              <a:ext uri="{FF2B5EF4-FFF2-40B4-BE49-F238E27FC236}">
                <a16:creationId xmlns:a16="http://schemas.microsoft.com/office/drawing/2014/main" id="{6D600243-42CA-42D2-A56A-C6924D272A5B}"/>
              </a:ext>
            </a:extLst>
          </p:cNvPr>
          <p:cNvSpPr>
            <a:spLocks noGrp="1"/>
          </p:cNvSpPr>
          <p:nvPr>
            <p:ph idx="1"/>
          </p:nvPr>
        </p:nvSpPr>
        <p:spPr>
          <a:xfrm>
            <a:off x="411878" y="3031456"/>
            <a:ext cx="6831604" cy="3566568"/>
          </a:xfrm>
        </p:spPr>
        <p:txBody>
          <a:bodyPr vert="horz" lIns="91440" tIns="45720" rIns="91440" bIns="45720" rtlCol="0">
            <a:normAutofit/>
          </a:bodyPr>
          <a:lstStyle/>
          <a:p>
            <a:pPr>
              <a:lnSpc>
                <a:spcPct val="110000"/>
              </a:lnSpc>
            </a:pPr>
            <a:endParaRPr lang="en-US" sz="1300" dirty="0"/>
          </a:p>
          <a:p>
            <a:pPr>
              <a:lnSpc>
                <a:spcPct val="110000"/>
              </a:lnSpc>
            </a:pPr>
            <a:r>
              <a:rPr lang="en-US" sz="1600"/>
              <a:t>-Rishav –RA2411030010226</a:t>
            </a:r>
            <a:endParaRPr lang="en-US" sz="1600" dirty="0"/>
          </a:p>
          <a:p>
            <a:pPr>
              <a:lnSpc>
                <a:spcPct val="110000"/>
              </a:lnSpc>
            </a:pPr>
            <a:r>
              <a:rPr lang="en-US" sz="1300" dirty="0"/>
              <a:t>- </a:t>
            </a:r>
            <a:r>
              <a:rPr lang="en-US" sz="1600" dirty="0"/>
              <a:t>Shaik Sameer – RA2411030010227</a:t>
            </a:r>
          </a:p>
          <a:p>
            <a:pPr>
              <a:lnSpc>
                <a:spcPct val="110000"/>
              </a:lnSpc>
            </a:pPr>
            <a:r>
              <a:rPr lang="en-US" sz="1600" dirty="0"/>
              <a:t>- Yazinban – RA2411030010228</a:t>
            </a:r>
          </a:p>
          <a:p>
            <a:pPr>
              <a:lnSpc>
                <a:spcPct val="110000"/>
              </a:lnSpc>
            </a:pPr>
            <a:r>
              <a:rPr lang="en-US" sz="1600" dirty="0"/>
              <a:t>- Yashwanth Teja – RA2411030010229</a:t>
            </a:r>
          </a:p>
          <a:p>
            <a:pPr>
              <a:lnSpc>
                <a:spcPct val="110000"/>
              </a:lnSpc>
            </a:pPr>
            <a:r>
              <a:rPr lang="en-US" sz="1600" dirty="0"/>
              <a:t>-Awanish Kumar – RA2411030010230</a:t>
            </a:r>
          </a:p>
          <a:p>
            <a:pPr>
              <a:lnSpc>
                <a:spcPct val="110000"/>
              </a:lnSpc>
            </a:pPr>
            <a:r>
              <a:rPr lang="en-US" sz="1600" dirty="0"/>
              <a:t>-Vivek Vardhan –   RA2411030010231</a:t>
            </a:r>
          </a:p>
          <a:p>
            <a:pPr>
              <a:lnSpc>
                <a:spcPct val="110000"/>
              </a:lnSpc>
            </a:pPr>
            <a:r>
              <a:rPr lang="en-US" sz="1600" dirty="0"/>
              <a:t>- Charan Raju -    RA2411030010232</a:t>
            </a:r>
          </a:p>
          <a:p>
            <a:pPr>
              <a:lnSpc>
                <a:spcPct val="110000"/>
              </a:lnSpc>
            </a:pPr>
            <a:r>
              <a:rPr lang="en-US" sz="1600" dirty="0"/>
              <a:t>- Abhijit Shina –   RA2411030010233</a:t>
            </a:r>
          </a:p>
        </p:txBody>
      </p:sp>
      <p:sp>
        <p:nvSpPr>
          <p:cNvPr id="17" name="Slide Number Placeholder 7">
            <a:extLst>
              <a:ext uri="{FF2B5EF4-FFF2-40B4-BE49-F238E27FC236}">
                <a16:creationId xmlns:a16="http://schemas.microsoft.com/office/drawing/2014/main" id="{1CF68E2A-2954-91B0-404D-1DCD299B6E58}"/>
              </a:ext>
            </a:extLst>
          </p:cNvPr>
          <p:cNvSpPr>
            <a:spLocks noGrp="1"/>
          </p:cNvSpPr>
          <p:nvPr>
            <p:ph type="sldNum" sz="quarter" idx="4"/>
          </p:nvPr>
        </p:nvSpPr>
        <p:spPr>
          <a:xfrm>
            <a:off x="10518474" y="6356350"/>
            <a:ext cx="1414733" cy="365125"/>
          </a:xfrm>
        </p:spPr>
        <p:txBody>
          <a:bodyPr/>
          <a:lstStyle/>
          <a:p>
            <a:pPr>
              <a:spcAft>
                <a:spcPts val="600"/>
              </a:spcAft>
            </a:pPr>
            <a:fld id="{AE208ADF-3ADD-483D-A721-14E3EEE2C135}" type="slidenum">
              <a:rPr lang="en-US" smtClean="0"/>
              <a:pPr>
                <a:spcAft>
                  <a:spcPts val="600"/>
                </a:spcAft>
              </a:pPr>
              <a:t>1</a:t>
            </a:fld>
            <a:endParaRPr lang="en-US"/>
          </a:p>
        </p:txBody>
      </p:sp>
      <p:pic>
        <p:nvPicPr>
          <p:cNvPr id="7" name="Picture 6" descr="A blue and white logo&#10;&#10;AI-generated content may be incorrect.">
            <a:extLst>
              <a:ext uri="{FF2B5EF4-FFF2-40B4-BE49-F238E27FC236}">
                <a16:creationId xmlns:a16="http://schemas.microsoft.com/office/drawing/2014/main" id="{A1F6923E-EF88-2516-9618-396ACBB7EDE8}"/>
              </a:ext>
            </a:extLst>
          </p:cNvPr>
          <p:cNvPicPr>
            <a:picLocks noChangeAspect="1"/>
          </p:cNvPicPr>
          <p:nvPr/>
        </p:nvPicPr>
        <p:blipFill>
          <a:blip r:embed="rId2"/>
          <a:stretch>
            <a:fillRect/>
          </a:stretch>
        </p:blipFill>
        <p:spPr>
          <a:xfrm>
            <a:off x="9959706" y="319801"/>
            <a:ext cx="1428950" cy="695422"/>
          </a:xfrm>
          <a:prstGeom prst="rect">
            <a:avLst/>
          </a:prstGeom>
        </p:spPr>
      </p:pic>
      <p:pic>
        <p:nvPicPr>
          <p:cNvPr id="1028" name="Picture 4" descr="The Importance Of Sustainable Waste Management In India – Cercle X – Digital Waste Management">
            <a:extLst>
              <a:ext uri="{FF2B5EF4-FFF2-40B4-BE49-F238E27FC236}">
                <a16:creationId xmlns:a16="http://schemas.microsoft.com/office/drawing/2014/main" id="{13CDDB84-4AE0-8FD7-6282-00783F3E514A}"/>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t="7331" b="7331"/>
          <a:stretch>
            <a:fillRect/>
          </a:stretch>
        </p:blipFill>
        <p:spPr bwMode="auto">
          <a:xfrm>
            <a:off x="5727662" y="3031456"/>
            <a:ext cx="5830354" cy="3159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82464-E598-A85C-759E-DEBF55DA6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2808DE-6F27-7E84-B9E5-EDF6275E308A}"/>
              </a:ext>
            </a:extLst>
          </p:cNvPr>
          <p:cNvSpPr>
            <a:spLocks noGrp="1"/>
          </p:cNvSpPr>
          <p:nvPr>
            <p:ph type="title"/>
          </p:nvPr>
        </p:nvSpPr>
        <p:spPr>
          <a:xfrm>
            <a:off x="839788" y="665629"/>
            <a:ext cx="10515600" cy="818995"/>
          </a:xfrm>
        </p:spPr>
        <p:txBody>
          <a:bodyPr/>
          <a:lstStyle/>
          <a:p>
            <a:r>
              <a:rPr lang="en-US" dirty="0"/>
              <a:t>Processing and Disposal of Waste</a:t>
            </a:r>
          </a:p>
        </p:txBody>
      </p:sp>
      <p:sp>
        <p:nvSpPr>
          <p:cNvPr id="4" name="Content Placeholder 3">
            <a:extLst>
              <a:ext uri="{FF2B5EF4-FFF2-40B4-BE49-F238E27FC236}">
                <a16:creationId xmlns:a16="http://schemas.microsoft.com/office/drawing/2014/main" id="{3E2A63D2-4DBA-4BDD-31B1-3C59B25CC419}"/>
              </a:ext>
            </a:extLst>
          </p:cNvPr>
          <p:cNvSpPr>
            <a:spLocks noGrp="1"/>
          </p:cNvSpPr>
          <p:nvPr>
            <p:ph sz="half" idx="2"/>
          </p:nvPr>
        </p:nvSpPr>
        <p:spPr>
          <a:xfrm>
            <a:off x="629587" y="1926236"/>
            <a:ext cx="10725801" cy="4129790"/>
          </a:xfrm>
        </p:spPr>
        <p:txBody>
          <a:bodyPr>
            <a:noAutofit/>
          </a:bodyPr>
          <a:lstStyle/>
          <a:p>
            <a:r>
              <a:rPr lang="en-US" sz="2000" dirty="0"/>
              <a:t>Effective waste management is essential for environmental sustainability. Composting and biogas production utilize organic waste efficiently—composting converts biodegradable materials into nutrient-rich soil, while biogas production generates renewable energy from decomposing organic matter. Recycling and waste-to-energy (WTE) plants help reduce landfill waste—recycling transforms materials like plastic, glass, and metal into new products, while WTE plants convert non-recyclable waste into electricity and heat. Sanitary landfills vs. open dumping highlights the need for controlled waste disposal—sanitary landfills are engineered to prevent pollution, whereas open dumping leads to severe environmental and health hazards. Implementing sustainable waste processing methods is crucial for a cleaner and greener future.</a:t>
            </a:r>
          </a:p>
        </p:txBody>
      </p:sp>
      <p:sp>
        <p:nvSpPr>
          <p:cNvPr id="31" name="Date Placeholder 30">
            <a:extLst>
              <a:ext uri="{FF2B5EF4-FFF2-40B4-BE49-F238E27FC236}">
                <a16:creationId xmlns:a16="http://schemas.microsoft.com/office/drawing/2014/main" id="{1DF01FF6-00F9-DFCC-59CC-2C584A1154D7}"/>
              </a:ext>
            </a:extLst>
          </p:cNvPr>
          <p:cNvSpPr>
            <a:spLocks noGrp="1"/>
          </p:cNvSpPr>
          <p:nvPr>
            <p:ph type="dt" sz="half" idx="10"/>
          </p:nvPr>
        </p:nvSpPr>
        <p:spPr/>
        <p:txBody>
          <a:bodyPr/>
          <a:lstStyle/>
          <a:p>
            <a:r>
              <a:rPr lang="en-US" dirty="0"/>
              <a:t>20XX</a:t>
            </a:r>
          </a:p>
        </p:txBody>
      </p:sp>
      <p:sp>
        <p:nvSpPr>
          <p:cNvPr id="32" name="Footer Placeholder 31">
            <a:extLst>
              <a:ext uri="{FF2B5EF4-FFF2-40B4-BE49-F238E27FC236}">
                <a16:creationId xmlns:a16="http://schemas.microsoft.com/office/drawing/2014/main" id="{96163AA7-322B-34B9-9874-CF16DD2BD25D}"/>
              </a:ext>
            </a:extLst>
          </p:cNvPr>
          <p:cNvSpPr>
            <a:spLocks noGrp="1"/>
          </p:cNvSpPr>
          <p:nvPr>
            <p:ph type="ftr" sz="quarter" idx="11"/>
          </p:nvPr>
        </p:nvSpPr>
        <p:spPr/>
        <p:txBody>
          <a:bodyPr/>
          <a:lstStyle/>
          <a:p>
            <a:r>
              <a:rPr lang="en-US" dirty="0"/>
              <a:t>Sample Text</a:t>
            </a:r>
          </a:p>
        </p:txBody>
      </p:sp>
      <p:sp>
        <p:nvSpPr>
          <p:cNvPr id="33" name="Slide Number Placeholder 32">
            <a:extLst>
              <a:ext uri="{FF2B5EF4-FFF2-40B4-BE49-F238E27FC236}">
                <a16:creationId xmlns:a16="http://schemas.microsoft.com/office/drawing/2014/main" id="{8BFB33A5-9980-3EC8-2457-E34A22ABF70A}"/>
              </a:ext>
            </a:extLst>
          </p:cNvPr>
          <p:cNvSpPr>
            <a:spLocks noGrp="1"/>
          </p:cNvSpPr>
          <p:nvPr>
            <p:ph type="sldNum" sz="quarter" idx="12"/>
          </p:nvPr>
        </p:nvSpPr>
        <p:spPr/>
        <p:txBody>
          <a:bodyPr/>
          <a:lstStyle/>
          <a:p>
            <a:fld id="{AE208ADF-3ADD-483D-A721-14E3EEE2C135}" type="slidenum">
              <a:rPr lang="en-US" smtClean="0"/>
              <a:pPr/>
              <a:t>10</a:t>
            </a:fld>
            <a:endParaRPr lang="en-US" dirty="0"/>
          </a:p>
        </p:txBody>
      </p:sp>
    </p:spTree>
    <p:extLst>
      <p:ext uri="{BB962C8B-B14F-4D97-AF65-F5344CB8AC3E}">
        <p14:creationId xmlns:p14="http://schemas.microsoft.com/office/powerpoint/2010/main" val="392651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B8F36-D05D-0B29-0C78-AD47464CBC35}"/>
            </a:ext>
          </a:extLst>
        </p:cNvPr>
        <p:cNvGrpSpPr/>
        <p:nvPr/>
      </p:nvGrpSpPr>
      <p:grpSpPr>
        <a:xfrm>
          <a:off x="0" y="0"/>
          <a:ext cx="0" cy="0"/>
          <a:chOff x="0" y="0"/>
          <a:chExt cx="0" cy="0"/>
        </a:xfrm>
      </p:grpSpPr>
      <p:sp>
        <p:nvSpPr>
          <p:cNvPr id="17" name="Date Placeholder 3">
            <a:extLst>
              <a:ext uri="{FF2B5EF4-FFF2-40B4-BE49-F238E27FC236}">
                <a16:creationId xmlns:a16="http://schemas.microsoft.com/office/drawing/2014/main" id="{D9D4CAC5-4567-EA68-DFBD-726A6F89AFDD}"/>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a:t>20XX</a:t>
            </a:r>
          </a:p>
        </p:txBody>
      </p:sp>
      <p:sp>
        <p:nvSpPr>
          <p:cNvPr id="18" name="Footer Placeholder 5">
            <a:extLst>
              <a:ext uri="{FF2B5EF4-FFF2-40B4-BE49-F238E27FC236}">
                <a16:creationId xmlns:a16="http://schemas.microsoft.com/office/drawing/2014/main" id="{8AFF62A5-C6B8-9E72-DBAA-9FF399E15D1D}"/>
              </a:ext>
            </a:extLst>
          </p:cNvPr>
          <p:cNvSpPr>
            <a:spLocks noGrp="1"/>
          </p:cNvSpPr>
          <p:nvPr>
            <p:ph type="ftr" sz="quarter" idx="11"/>
          </p:nvPr>
        </p:nvSpPr>
        <p:spPr>
          <a:xfrm>
            <a:off x="3581399" y="6356350"/>
            <a:ext cx="5029203" cy="365125"/>
          </a:xfrm>
        </p:spPr>
        <p:txBody>
          <a:bodyPr anchor="ctr">
            <a:normAutofit/>
          </a:bodyPr>
          <a:lstStyle/>
          <a:p>
            <a:pPr>
              <a:spcAft>
                <a:spcPts val="600"/>
              </a:spcAft>
            </a:pPr>
            <a:r>
              <a:rPr lang="en-US"/>
              <a:t>Sample Text</a:t>
            </a:r>
          </a:p>
        </p:txBody>
      </p:sp>
      <p:sp>
        <p:nvSpPr>
          <p:cNvPr id="19" name="Slide Number Placeholder 6">
            <a:extLst>
              <a:ext uri="{FF2B5EF4-FFF2-40B4-BE49-F238E27FC236}">
                <a16:creationId xmlns:a16="http://schemas.microsoft.com/office/drawing/2014/main" id="{BEE6C40E-E778-D418-F4C1-DF228FD874FF}"/>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11</a:t>
            </a:fld>
            <a:endParaRPr lang="en-US"/>
          </a:p>
        </p:txBody>
      </p:sp>
      <p:sp>
        <p:nvSpPr>
          <p:cNvPr id="2" name="Title 1">
            <a:extLst>
              <a:ext uri="{FF2B5EF4-FFF2-40B4-BE49-F238E27FC236}">
                <a16:creationId xmlns:a16="http://schemas.microsoft.com/office/drawing/2014/main" id="{9806312C-2AD4-61D5-BD01-B41C72BFB2AE}"/>
              </a:ext>
            </a:extLst>
          </p:cNvPr>
          <p:cNvSpPr>
            <a:spLocks noGrp="1"/>
          </p:cNvSpPr>
          <p:nvPr>
            <p:ph type="ctrTitle"/>
          </p:nvPr>
        </p:nvSpPr>
        <p:spPr>
          <a:xfrm>
            <a:off x="684361" y="428903"/>
            <a:ext cx="3071005" cy="3051391"/>
          </a:xfrm>
        </p:spPr>
        <p:txBody>
          <a:bodyPr anchor="b">
            <a:normAutofit/>
          </a:bodyPr>
          <a:lstStyle/>
          <a:p>
            <a:r>
              <a:rPr lang="en-US">
                <a:solidFill>
                  <a:schemeClr val="tx2">
                    <a:alpha val="75000"/>
                  </a:schemeClr>
                </a:solidFill>
              </a:rPr>
              <a:t>6. Public Participation and Awareness</a:t>
            </a:r>
          </a:p>
        </p:txBody>
      </p:sp>
      <p:sp>
        <p:nvSpPr>
          <p:cNvPr id="3" name="Subtitle 2">
            <a:extLst>
              <a:ext uri="{FF2B5EF4-FFF2-40B4-BE49-F238E27FC236}">
                <a16:creationId xmlns:a16="http://schemas.microsoft.com/office/drawing/2014/main" id="{DAAA5062-9D9C-8E27-2F3F-1BB65F403A97}"/>
              </a:ext>
            </a:extLst>
          </p:cNvPr>
          <p:cNvSpPr>
            <a:spLocks noGrp="1"/>
          </p:cNvSpPr>
          <p:nvPr>
            <p:ph type="subTitle" idx="1"/>
          </p:nvPr>
        </p:nvSpPr>
        <p:spPr>
          <a:xfrm>
            <a:off x="744876" y="5116529"/>
            <a:ext cx="2948684" cy="955497"/>
          </a:xfrm>
        </p:spPr>
        <p:txBody>
          <a:bodyPr>
            <a:normAutofit/>
          </a:bodyPr>
          <a:lstStyle/>
          <a:p>
            <a:r>
              <a:rPr lang="en-US" dirty="0"/>
              <a:t>By Charan Raju (232)</a:t>
            </a:r>
          </a:p>
        </p:txBody>
      </p:sp>
      <p:pic>
        <p:nvPicPr>
          <p:cNvPr id="8" name="Picture Placeholder 7" descr="A poster of a recycling process&#10;&#10;AI-generated content may be incorrect.">
            <a:extLst>
              <a:ext uri="{FF2B5EF4-FFF2-40B4-BE49-F238E27FC236}">
                <a16:creationId xmlns:a16="http://schemas.microsoft.com/office/drawing/2014/main" id="{443BD12A-5978-E95A-21C1-06B0CFF26374}"/>
              </a:ext>
            </a:extLst>
          </p:cNvPr>
          <p:cNvPicPr>
            <a:picLocks noGrp="1" noChangeAspect="1"/>
          </p:cNvPicPr>
          <p:nvPr>
            <p:ph type="pic" sz="quarter" idx="13"/>
          </p:nvPr>
        </p:nvPicPr>
        <p:blipFill>
          <a:blip r:embed="rId2"/>
          <a:stretch/>
        </p:blipFill>
        <p:spPr>
          <a:xfrm>
            <a:off x="5098694" y="0"/>
            <a:ext cx="7093306" cy="6858000"/>
          </a:xfrm>
          <a:noFill/>
        </p:spPr>
      </p:pic>
    </p:spTree>
    <p:extLst>
      <p:ext uri="{BB962C8B-B14F-4D97-AF65-F5344CB8AC3E}">
        <p14:creationId xmlns:p14="http://schemas.microsoft.com/office/powerpoint/2010/main" val="158116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10FF8-7EB6-59E2-36D9-EF5551B036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2877B7-4A42-6435-5EBC-6C670EA9D56D}"/>
              </a:ext>
            </a:extLst>
          </p:cNvPr>
          <p:cNvSpPr>
            <a:spLocks noGrp="1"/>
          </p:cNvSpPr>
          <p:nvPr>
            <p:ph type="title"/>
          </p:nvPr>
        </p:nvSpPr>
        <p:spPr>
          <a:xfrm>
            <a:off x="839788" y="665629"/>
            <a:ext cx="10515600" cy="818995"/>
          </a:xfrm>
        </p:spPr>
        <p:txBody>
          <a:bodyPr>
            <a:noAutofit/>
          </a:bodyPr>
          <a:lstStyle/>
          <a:p>
            <a:r>
              <a:rPr lang="en-US" sz="1800" dirty="0"/>
              <a:t>Public participation and awareness in waste management is indeed crucial for maintaining cleanliness and ensuring sustainable practices. You’ve covered some key aspects that contribute to effective waste management. Here's a summarized version for better clarity:</a:t>
            </a:r>
          </a:p>
        </p:txBody>
      </p:sp>
      <p:sp>
        <p:nvSpPr>
          <p:cNvPr id="3" name="Text Placeholder 2">
            <a:extLst>
              <a:ext uri="{FF2B5EF4-FFF2-40B4-BE49-F238E27FC236}">
                <a16:creationId xmlns:a16="http://schemas.microsoft.com/office/drawing/2014/main" id="{56481425-B978-320B-C35B-C5393579DE12}"/>
              </a:ext>
            </a:extLst>
          </p:cNvPr>
          <p:cNvSpPr>
            <a:spLocks noGrp="1"/>
          </p:cNvSpPr>
          <p:nvPr>
            <p:ph type="body" idx="1"/>
          </p:nvPr>
        </p:nvSpPr>
        <p:spPr>
          <a:xfrm>
            <a:off x="331486" y="1717367"/>
            <a:ext cx="4023157" cy="934598"/>
          </a:xfrm>
        </p:spPr>
        <p:txBody>
          <a:bodyPr/>
          <a:lstStyle/>
          <a:p>
            <a:r>
              <a:rPr lang="en-US" dirty="0"/>
              <a:t>1.</a:t>
            </a:r>
            <a:r>
              <a:rPr lang="en-US" sz="1600" dirty="0"/>
              <a:t>Citizen Responsibilities in Waste Management:</a:t>
            </a:r>
          </a:p>
        </p:txBody>
      </p:sp>
      <p:sp>
        <p:nvSpPr>
          <p:cNvPr id="4" name="Content Placeholder 3">
            <a:extLst>
              <a:ext uri="{FF2B5EF4-FFF2-40B4-BE49-F238E27FC236}">
                <a16:creationId xmlns:a16="http://schemas.microsoft.com/office/drawing/2014/main" id="{0CAB0A5A-82B5-D0C6-6696-48E59D035668}"/>
              </a:ext>
            </a:extLst>
          </p:cNvPr>
          <p:cNvSpPr>
            <a:spLocks noGrp="1"/>
          </p:cNvSpPr>
          <p:nvPr>
            <p:ph sz="half" idx="2"/>
          </p:nvPr>
        </p:nvSpPr>
        <p:spPr>
          <a:xfrm>
            <a:off x="331485" y="2658166"/>
            <a:ext cx="5691491" cy="4117388"/>
          </a:xfrm>
        </p:spPr>
        <p:txBody>
          <a:bodyPr>
            <a:noAutofit/>
          </a:bodyPr>
          <a:lstStyle/>
          <a:p>
            <a:r>
              <a:rPr lang="en-US" sz="1200" dirty="0"/>
              <a:t>Waste Segregation at Source: Separate dry, wet, and hazardous waste before disposal.   </a:t>
            </a:r>
          </a:p>
          <a:p>
            <a:r>
              <a:rPr lang="en-US" sz="1200" dirty="0"/>
              <a:t>Reduce, Reuse, Recycle (3Rs): Minimize waste by reusing and recycling materials like paper, plastic, and glass.   </a:t>
            </a:r>
          </a:p>
          <a:p>
            <a:r>
              <a:rPr lang="en-US" sz="1200" dirty="0"/>
              <a:t>Proper Disposal of Hazardous Waste*: Ensure safe disposal of e-waste, batteries, and chemicals to prevent pollution.   </a:t>
            </a:r>
          </a:p>
          <a:p>
            <a:r>
              <a:rPr lang="en-US" sz="1200" dirty="0"/>
              <a:t>Avoiding Single-Use Plastic: </a:t>
            </a:r>
            <a:r>
              <a:rPr lang="en-US" sz="1200" dirty="0" err="1"/>
              <a:t>Opt</a:t>
            </a:r>
            <a:r>
              <a:rPr lang="en-US" sz="1200" dirty="0"/>
              <a:t> for eco-friendly alternatives like cloth bags, steel straws, and biodegradable packaging.    </a:t>
            </a:r>
          </a:p>
          <a:p>
            <a:r>
              <a:rPr lang="en-US" sz="1200" dirty="0"/>
              <a:t>Participating in Cleanliness Drives: Volunteer in local and national initiatives to keep public spaces clean.   </a:t>
            </a:r>
          </a:p>
          <a:p>
            <a:r>
              <a:rPr lang="en-US" sz="1200" dirty="0"/>
              <a:t>Composting Organic Waste: Reduce landfill waste by composting kitchen scraps at home.   </a:t>
            </a:r>
          </a:p>
          <a:p>
            <a:r>
              <a:rPr lang="en-US" sz="1200" dirty="0"/>
              <a:t>Reporting Violations: Inform local authorities about illegal dumping, open burning of waste, or poor waste management practices.</a:t>
            </a:r>
          </a:p>
        </p:txBody>
      </p:sp>
      <p:sp>
        <p:nvSpPr>
          <p:cNvPr id="5" name="Text Placeholder 4">
            <a:extLst>
              <a:ext uri="{FF2B5EF4-FFF2-40B4-BE49-F238E27FC236}">
                <a16:creationId xmlns:a16="http://schemas.microsoft.com/office/drawing/2014/main" id="{B040E804-98EB-B1AA-CCAA-4F7F5D1E11CF}"/>
              </a:ext>
            </a:extLst>
          </p:cNvPr>
          <p:cNvSpPr>
            <a:spLocks noGrp="1"/>
          </p:cNvSpPr>
          <p:nvPr>
            <p:ph type="body" sz="quarter" idx="3"/>
          </p:nvPr>
        </p:nvSpPr>
        <p:spPr>
          <a:xfrm>
            <a:off x="6169023" y="1744430"/>
            <a:ext cx="5320937" cy="818995"/>
          </a:xfrm>
        </p:spPr>
        <p:txBody>
          <a:bodyPr/>
          <a:lstStyle/>
          <a:p>
            <a:r>
              <a:rPr lang="en-US" dirty="0"/>
              <a:t>2.Government Initiatives – Swachh Bharat Mission:</a:t>
            </a:r>
          </a:p>
        </p:txBody>
      </p:sp>
      <p:sp>
        <p:nvSpPr>
          <p:cNvPr id="6" name="Content Placeholder 5">
            <a:extLst>
              <a:ext uri="{FF2B5EF4-FFF2-40B4-BE49-F238E27FC236}">
                <a16:creationId xmlns:a16="http://schemas.microsoft.com/office/drawing/2014/main" id="{60BD250D-0B52-A399-24E2-0EF34BBFF49A}"/>
              </a:ext>
            </a:extLst>
          </p:cNvPr>
          <p:cNvSpPr>
            <a:spLocks noGrp="1"/>
          </p:cNvSpPr>
          <p:nvPr>
            <p:ph sz="quarter" idx="4"/>
          </p:nvPr>
        </p:nvSpPr>
        <p:spPr>
          <a:xfrm>
            <a:off x="6169024" y="2563425"/>
            <a:ext cx="5183188" cy="3751268"/>
          </a:xfrm>
        </p:spPr>
        <p:txBody>
          <a:bodyPr>
            <a:noAutofit/>
          </a:bodyPr>
          <a:lstStyle/>
          <a:p>
            <a:r>
              <a:rPr lang="en-US" sz="1400" dirty="0"/>
              <a:t>Construction of Toilets: Reduce open defecation by building millions of household and public toilets. </a:t>
            </a:r>
          </a:p>
          <a:p>
            <a:r>
              <a:rPr lang="en-US" sz="1400" dirty="0"/>
              <a:t>Door-to-Door Waste Collection: Encourage urban and rural local bodies to implement proper waste collection systems.   </a:t>
            </a:r>
          </a:p>
          <a:p>
            <a:r>
              <a:rPr lang="en-US" sz="1400" dirty="0"/>
              <a:t>Solid Waste Management (SWM) Policies*: Establish guidelines for waste segregation, recycling, and disposal. </a:t>
            </a:r>
          </a:p>
          <a:p>
            <a:r>
              <a:rPr lang="en-US" sz="1400" dirty="0"/>
              <a:t>Encouraging Public Participation*: Engage citizens through awareness campaigns like "Swachh Survekshan" and social media initiatives.   </a:t>
            </a:r>
          </a:p>
          <a:p>
            <a:r>
              <a:rPr lang="en-US" sz="1400" dirty="0"/>
              <a:t>Promoting Waste-to-Wealth: Support innovative waste management techniques like biogas plants and waste-to-energy projects.</a:t>
            </a:r>
          </a:p>
        </p:txBody>
      </p:sp>
      <p:sp>
        <p:nvSpPr>
          <p:cNvPr id="33" name="Slide Number Placeholder 32">
            <a:extLst>
              <a:ext uri="{FF2B5EF4-FFF2-40B4-BE49-F238E27FC236}">
                <a16:creationId xmlns:a16="http://schemas.microsoft.com/office/drawing/2014/main" id="{34D07419-D9BD-C498-E4D6-B3EC13AD4188}"/>
              </a:ext>
            </a:extLst>
          </p:cNvPr>
          <p:cNvSpPr>
            <a:spLocks noGrp="1"/>
          </p:cNvSpPr>
          <p:nvPr>
            <p:ph type="sldNum" sz="quarter" idx="12"/>
          </p:nvPr>
        </p:nvSpPr>
        <p:spPr/>
        <p:txBody>
          <a:bodyPr/>
          <a:lstStyle/>
          <a:p>
            <a:fld id="{AE208ADF-3ADD-483D-A721-14E3EEE2C135}" type="slidenum">
              <a:rPr lang="en-US" smtClean="0"/>
              <a:pPr/>
              <a:t>12</a:t>
            </a:fld>
            <a:endParaRPr lang="en-US" dirty="0"/>
          </a:p>
        </p:txBody>
      </p:sp>
    </p:spTree>
    <p:extLst>
      <p:ext uri="{BB962C8B-B14F-4D97-AF65-F5344CB8AC3E}">
        <p14:creationId xmlns:p14="http://schemas.microsoft.com/office/powerpoint/2010/main" val="3614481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CE6BA-B92A-7B26-3F1B-00ADD0E0FA09}"/>
            </a:ext>
          </a:extLst>
        </p:cNvPr>
        <p:cNvGrpSpPr/>
        <p:nvPr/>
      </p:nvGrpSpPr>
      <p:grpSpPr>
        <a:xfrm>
          <a:off x="0" y="0"/>
          <a:ext cx="0" cy="0"/>
          <a:chOff x="0" y="0"/>
          <a:chExt cx="0" cy="0"/>
        </a:xfrm>
      </p:grpSpPr>
      <p:sp>
        <p:nvSpPr>
          <p:cNvPr id="11" name="Date Placeholder 3">
            <a:extLst>
              <a:ext uri="{FF2B5EF4-FFF2-40B4-BE49-F238E27FC236}">
                <a16:creationId xmlns:a16="http://schemas.microsoft.com/office/drawing/2014/main" id="{FAC3ED70-9AC3-31A7-E965-5AF75DA3CA72}"/>
              </a:ext>
            </a:extLst>
          </p:cNvPr>
          <p:cNvSpPr>
            <a:spLocks noGrp="1"/>
          </p:cNvSpPr>
          <p:nvPr>
            <p:ph type="dt" sz="half" idx="10"/>
          </p:nvPr>
        </p:nvSpPr>
        <p:spPr>
          <a:xfrm>
            <a:off x="258792" y="6356350"/>
            <a:ext cx="3322608" cy="365125"/>
          </a:xfrm>
        </p:spPr>
        <p:txBody>
          <a:bodyPr anchor="ctr">
            <a:normAutofit/>
          </a:bodyPr>
          <a:lstStyle/>
          <a:p>
            <a:pPr>
              <a:spcAft>
                <a:spcPts val="600"/>
              </a:spcAft>
            </a:pPr>
            <a:r>
              <a:rPr lang="en-US"/>
              <a:t>20XX</a:t>
            </a:r>
          </a:p>
        </p:txBody>
      </p:sp>
      <p:sp>
        <p:nvSpPr>
          <p:cNvPr id="13" name="Footer Placeholder 5">
            <a:extLst>
              <a:ext uri="{FF2B5EF4-FFF2-40B4-BE49-F238E27FC236}">
                <a16:creationId xmlns:a16="http://schemas.microsoft.com/office/drawing/2014/main" id="{2F993FA5-00D4-0D2A-59C5-B69115AF6F11}"/>
              </a:ext>
            </a:extLst>
          </p:cNvPr>
          <p:cNvSpPr>
            <a:spLocks noGrp="1"/>
          </p:cNvSpPr>
          <p:nvPr>
            <p:ph type="ftr" sz="quarter" idx="11"/>
          </p:nvPr>
        </p:nvSpPr>
        <p:spPr>
          <a:xfrm>
            <a:off x="3581399" y="6356350"/>
            <a:ext cx="5029203" cy="365125"/>
          </a:xfrm>
        </p:spPr>
        <p:txBody>
          <a:bodyPr anchor="ctr">
            <a:normAutofit/>
          </a:bodyPr>
          <a:lstStyle/>
          <a:p>
            <a:pPr>
              <a:spcAft>
                <a:spcPts val="600"/>
              </a:spcAft>
            </a:pPr>
            <a:r>
              <a:rPr lang="en-US"/>
              <a:t>Sample Text</a:t>
            </a:r>
          </a:p>
        </p:txBody>
      </p:sp>
      <p:sp>
        <p:nvSpPr>
          <p:cNvPr id="15" name="Slide Number Placeholder 6">
            <a:extLst>
              <a:ext uri="{FF2B5EF4-FFF2-40B4-BE49-F238E27FC236}">
                <a16:creationId xmlns:a16="http://schemas.microsoft.com/office/drawing/2014/main" id="{FC907E97-D2D1-0338-77D5-6CF4ABBDAA79}"/>
              </a:ext>
            </a:extLst>
          </p:cNvPr>
          <p:cNvSpPr>
            <a:spLocks noGrp="1"/>
          </p:cNvSpPr>
          <p:nvPr>
            <p:ph type="sldNum" sz="quarter" idx="12"/>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13</a:t>
            </a:fld>
            <a:endParaRPr lang="en-US"/>
          </a:p>
        </p:txBody>
      </p:sp>
      <p:sp>
        <p:nvSpPr>
          <p:cNvPr id="2" name="Title 1">
            <a:extLst>
              <a:ext uri="{FF2B5EF4-FFF2-40B4-BE49-F238E27FC236}">
                <a16:creationId xmlns:a16="http://schemas.microsoft.com/office/drawing/2014/main" id="{FEE923CD-4221-310F-746C-31C309AD7EF3}"/>
              </a:ext>
            </a:extLst>
          </p:cNvPr>
          <p:cNvSpPr>
            <a:spLocks noGrp="1"/>
          </p:cNvSpPr>
          <p:nvPr>
            <p:ph type="ctrTitle"/>
          </p:nvPr>
        </p:nvSpPr>
        <p:spPr>
          <a:xfrm>
            <a:off x="684361" y="428903"/>
            <a:ext cx="3071005" cy="3051391"/>
          </a:xfrm>
        </p:spPr>
        <p:txBody>
          <a:bodyPr anchor="b">
            <a:normAutofit/>
          </a:bodyPr>
          <a:lstStyle/>
          <a:p>
            <a:r>
              <a:rPr lang="en-US">
                <a:solidFill>
                  <a:schemeClr val="tx2">
                    <a:alpha val="75000"/>
                  </a:schemeClr>
                </a:solidFill>
              </a:rPr>
              <a:t>7. Challenges Faced by Municipal Corporations</a:t>
            </a:r>
          </a:p>
        </p:txBody>
      </p:sp>
      <p:sp>
        <p:nvSpPr>
          <p:cNvPr id="3" name="Subtitle 2">
            <a:extLst>
              <a:ext uri="{FF2B5EF4-FFF2-40B4-BE49-F238E27FC236}">
                <a16:creationId xmlns:a16="http://schemas.microsoft.com/office/drawing/2014/main" id="{B1C6AE24-343C-A988-E249-308BC861B1F6}"/>
              </a:ext>
            </a:extLst>
          </p:cNvPr>
          <p:cNvSpPr>
            <a:spLocks noGrp="1"/>
          </p:cNvSpPr>
          <p:nvPr>
            <p:ph type="subTitle" idx="1"/>
          </p:nvPr>
        </p:nvSpPr>
        <p:spPr>
          <a:xfrm>
            <a:off x="744876" y="5116529"/>
            <a:ext cx="2948684" cy="955497"/>
          </a:xfrm>
        </p:spPr>
        <p:txBody>
          <a:bodyPr>
            <a:normAutofit/>
          </a:bodyPr>
          <a:lstStyle/>
          <a:p>
            <a:r>
              <a:rPr lang="en-US" dirty="0"/>
              <a:t>By Yaswanth Teja (229) </a:t>
            </a:r>
          </a:p>
        </p:txBody>
      </p:sp>
      <p:pic>
        <p:nvPicPr>
          <p:cNvPr id="8" name="Picture Placeholder 7" descr="A group of men loading garbage into a garbage truck&#10;&#10;AI-generated content may be incorrect.">
            <a:extLst>
              <a:ext uri="{FF2B5EF4-FFF2-40B4-BE49-F238E27FC236}">
                <a16:creationId xmlns:a16="http://schemas.microsoft.com/office/drawing/2014/main" id="{B366AB9B-CA88-BE7E-E409-68BCF87E4BAB}"/>
              </a:ext>
            </a:extLst>
          </p:cNvPr>
          <p:cNvPicPr>
            <a:picLocks noGrp="1" noChangeAspect="1"/>
          </p:cNvPicPr>
          <p:nvPr>
            <p:ph type="pic" sz="quarter" idx="13"/>
          </p:nvPr>
        </p:nvPicPr>
        <p:blipFill>
          <a:blip r:embed="rId2"/>
          <a:srcRect l="11997" r="11996" b="-1"/>
          <a:stretch/>
        </p:blipFill>
        <p:spPr>
          <a:xfrm>
            <a:off x="4383024" y="10"/>
            <a:ext cx="7808976" cy="6857990"/>
          </a:xfrm>
          <a:noFill/>
        </p:spPr>
      </p:pic>
    </p:spTree>
    <p:extLst>
      <p:ext uri="{BB962C8B-B14F-4D97-AF65-F5344CB8AC3E}">
        <p14:creationId xmlns:p14="http://schemas.microsoft.com/office/powerpoint/2010/main" val="84715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4090-9EB3-D9B4-50A9-29CEAEF1C8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0D8E23-A325-A656-9DA6-BA6398B17761}"/>
              </a:ext>
            </a:extLst>
          </p:cNvPr>
          <p:cNvSpPr>
            <a:spLocks noGrp="1"/>
          </p:cNvSpPr>
          <p:nvPr>
            <p:ph type="title"/>
          </p:nvPr>
        </p:nvSpPr>
        <p:spPr>
          <a:xfrm>
            <a:off x="839788" y="665629"/>
            <a:ext cx="10515600" cy="818995"/>
          </a:xfrm>
        </p:spPr>
        <p:txBody>
          <a:bodyPr/>
          <a:lstStyle/>
          <a:p>
            <a:r>
              <a:rPr lang="en-US" sz="4000" dirty="0"/>
              <a:t>Challenges Faced by Municipal Corporations</a:t>
            </a:r>
            <a:endParaRPr lang="en-US" dirty="0"/>
          </a:p>
        </p:txBody>
      </p:sp>
      <p:sp>
        <p:nvSpPr>
          <p:cNvPr id="3" name="Text Placeholder 2">
            <a:extLst>
              <a:ext uri="{FF2B5EF4-FFF2-40B4-BE49-F238E27FC236}">
                <a16:creationId xmlns:a16="http://schemas.microsoft.com/office/drawing/2014/main" id="{6F436626-92E0-60FA-80B8-3FDA56462EDA}"/>
              </a:ext>
            </a:extLst>
          </p:cNvPr>
          <p:cNvSpPr>
            <a:spLocks noGrp="1"/>
          </p:cNvSpPr>
          <p:nvPr>
            <p:ph type="body" idx="1"/>
          </p:nvPr>
        </p:nvSpPr>
        <p:spPr>
          <a:xfrm>
            <a:off x="240181" y="1865656"/>
            <a:ext cx="4017025" cy="667338"/>
          </a:xfrm>
        </p:spPr>
        <p:txBody>
          <a:bodyPr/>
          <a:lstStyle/>
          <a:p>
            <a:r>
              <a:rPr lang="en-US" dirty="0"/>
              <a:t>1. Lack of Funds and Infrastructure</a:t>
            </a:r>
          </a:p>
        </p:txBody>
      </p:sp>
      <p:sp>
        <p:nvSpPr>
          <p:cNvPr id="4" name="Content Placeholder 3">
            <a:extLst>
              <a:ext uri="{FF2B5EF4-FFF2-40B4-BE49-F238E27FC236}">
                <a16:creationId xmlns:a16="http://schemas.microsoft.com/office/drawing/2014/main" id="{3813A3BE-61B5-C889-43C3-F07B2BCCB41B}"/>
              </a:ext>
            </a:extLst>
          </p:cNvPr>
          <p:cNvSpPr>
            <a:spLocks noGrp="1"/>
          </p:cNvSpPr>
          <p:nvPr>
            <p:ph sz="half" idx="2"/>
          </p:nvPr>
        </p:nvSpPr>
        <p:spPr>
          <a:xfrm>
            <a:off x="240181" y="2812830"/>
            <a:ext cx="3477380" cy="4004147"/>
          </a:xfrm>
        </p:spPr>
        <p:txBody>
          <a:bodyPr>
            <a:normAutofit fontScale="92500" lnSpcReduction="20000"/>
          </a:bodyPr>
          <a:lstStyle/>
          <a:p>
            <a:r>
              <a:rPr lang="en-US" dirty="0"/>
              <a:t>(i)Insufficient revenue generation from taxes and fees.</a:t>
            </a:r>
          </a:p>
          <a:p>
            <a:r>
              <a:rPr lang="en-US" dirty="0"/>
              <a:t>(ii)Dependence on state and central government grants.</a:t>
            </a:r>
          </a:p>
          <a:p>
            <a:r>
              <a:rPr lang="en-US" dirty="0"/>
              <a:t>(iii)Inadequate infrastructure for water supply, sewage, and transportation.</a:t>
            </a:r>
          </a:p>
        </p:txBody>
      </p:sp>
      <p:sp>
        <p:nvSpPr>
          <p:cNvPr id="5" name="Text Placeholder 4">
            <a:extLst>
              <a:ext uri="{FF2B5EF4-FFF2-40B4-BE49-F238E27FC236}">
                <a16:creationId xmlns:a16="http://schemas.microsoft.com/office/drawing/2014/main" id="{4F47F4FA-86AD-031F-7DD3-66F2747B8BC4}"/>
              </a:ext>
            </a:extLst>
          </p:cNvPr>
          <p:cNvSpPr>
            <a:spLocks noGrp="1"/>
          </p:cNvSpPr>
          <p:nvPr>
            <p:ph type="body" sz="quarter" idx="3"/>
          </p:nvPr>
        </p:nvSpPr>
        <p:spPr>
          <a:xfrm>
            <a:off x="4631962" y="1687866"/>
            <a:ext cx="3776949" cy="1022918"/>
          </a:xfrm>
        </p:spPr>
        <p:txBody>
          <a:bodyPr/>
          <a:lstStyle/>
          <a:p>
            <a:r>
              <a:rPr lang="en-US" dirty="0"/>
              <a:t>2. Public Non-Cooperation and Lack of Awareness</a:t>
            </a:r>
          </a:p>
        </p:txBody>
      </p:sp>
      <p:sp>
        <p:nvSpPr>
          <p:cNvPr id="6" name="Content Placeholder 5">
            <a:extLst>
              <a:ext uri="{FF2B5EF4-FFF2-40B4-BE49-F238E27FC236}">
                <a16:creationId xmlns:a16="http://schemas.microsoft.com/office/drawing/2014/main" id="{3BEDB72F-ECAF-262E-32D3-2F378D75C713}"/>
              </a:ext>
            </a:extLst>
          </p:cNvPr>
          <p:cNvSpPr>
            <a:spLocks noGrp="1"/>
          </p:cNvSpPr>
          <p:nvPr>
            <p:ph sz="quarter" idx="4"/>
          </p:nvPr>
        </p:nvSpPr>
        <p:spPr>
          <a:xfrm>
            <a:off x="4549516" y="2812830"/>
            <a:ext cx="3477380" cy="3730377"/>
          </a:xfrm>
        </p:spPr>
        <p:txBody>
          <a:bodyPr>
            <a:normAutofit fontScale="92500" lnSpcReduction="20000"/>
          </a:bodyPr>
          <a:lstStyle/>
          <a:p>
            <a:r>
              <a:rPr lang="en-US" dirty="0"/>
              <a:t>(i)Resistance to paying municipal taxes and charges.</a:t>
            </a:r>
          </a:p>
          <a:p>
            <a:r>
              <a:rPr lang="en-US" dirty="0"/>
              <a:t>(ii)Lack of awareness about waste segregation and environmental conservation.</a:t>
            </a:r>
          </a:p>
          <a:p>
            <a:r>
              <a:rPr lang="en-US" dirty="0"/>
              <a:t>(iii)Encroachments and unauthorized constructions.</a:t>
            </a:r>
          </a:p>
        </p:txBody>
      </p:sp>
      <p:sp>
        <p:nvSpPr>
          <p:cNvPr id="33" name="Slide Number Placeholder 32">
            <a:extLst>
              <a:ext uri="{FF2B5EF4-FFF2-40B4-BE49-F238E27FC236}">
                <a16:creationId xmlns:a16="http://schemas.microsoft.com/office/drawing/2014/main" id="{257478C0-63D4-9601-8E81-FC065479D0D0}"/>
              </a:ext>
            </a:extLst>
          </p:cNvPr>
          <p:cNvSpPr>
            <a:spLocks noGrp="1"/>
          </p:cNvSpPr>
          <p:nvPr>
            <p:ph type="sldNum" sz="quarter" idx="12"/>
          </p:nvPr>
        </p:nvSpPr>
        <p:spPr/>
        <p:txBody>
          <a:bodyPr/>
          <a:lstStyle/>
          <a:p>
            <a:fld id="{AE208ADF-3ADD-483D-A721-14E3EEE2C135}" type="slidenum">
              <a:rPr lang="en-US" smtClean="0"/>
              <a:pPr/>
              <a:t>14</a:t>
            </a:fld>
            <a:endParaRPr lang="en-US" dirty="0"/>
          </a:p>
        </p:txBody>
      </p:sp>
      <p:sp>
        <p:nvSpPr>
          <p:cNvPr id="9" name="Text Placeholder 4">
            <a:extLst>
              <a:ext uri="{FF2B5EF4-FFF2-40B4-BE49-F238E27FC236}">
                <a16:creationId xmlns:a16="http://schemas.microsoft.com/office/drawing/2014/main" id="{4F47F4FA-86AD-031F-7DD3-66F2747B8BC4}"/>
              </a:ext>
            </a:extLst>
          </p:cNvPr>
          <p:cNvSpPr txBox="1">
            <a:spLocks/>
          </p:cNvSpPr>
          <p:nvPr/>
        </p:nvSpPr>
        <p:spPr>
          <a:xfrm>
            <a:off x="8491357" y="1674124"/>
            <a:ext cx="3890518" cy="1331404"/>
          </a:xfrm>
          <a:prstGeom prst="rect">
            <a:avLst/>
          </a:prstGeom>
        </p:spPr>
        <p:txBody>
          <a:bodyPr vert="horz" lIns="91440" tIns="45720" rIns="91440" bIns="45720" rtlCol="0" anchor="b">
            <a:noAutofit/>
          </a:bodyPr>
          <a:lstStyle>
            <a:lvl1pPr marL="0" indent="0" algn="l" defTabSz="914400" rtl="0" eaLnBrk="1" latinLnBrk="0" hangingPunct="1">
              <a:lnSpc>
                <a:spcPct val="120000"/>
              </a:lnSpc>
              <a:spcBef>
                <a:spcPts val="1000"/>
              </a:spcBef>
              <a:buSzPct val="80000"/>
              <a:buFont typeface="Arial" panose="020B0604020202020204" pitchFamily="34" charset="0"/>
              <a:buNone/>
              <a:defRPr sz="1800" b="1" kern="1200" cap="all" spc="600" baseline="0">
                <a:solidFill>
                  <a:schemeClr val="tx2">
                    <a:alpha val="85000"/>
                  </a:schemeClr>
                </a:solidFill>
                <a:latin typeface="+mn-lt"/>
                <a:ea typeface="+mn-ea"/>
                <a:cs typeface="+mn-cs"/>
              </a:defRPr>
            </a:lvl1pPr>
            <a:lvl2pPr marL="457200" indent="0" algn="l" defTabSz="914400" rtl="0" eaLnBrk="1" latinLnBrk="0" hangingPunct="1">
              <a:lnSpc>
                <a:spcPct val="120000"/>
              </a:lnSpc>
              <a:spcBef>
                <a:spcPts val="500"/>
              </a:spcBef>
              <a:buFontTx/>
              <a:buNone/>
              <a:defRPr sz="2000" b="1" kern="1200" spc="100" baseline="0">
                <a:solidFill>
                  <a:schemeClr val="tx2">
                    <a:alpha val="8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spc="100" baseline="0">
                <a:solidFill>
                  <a:schemeClr val="tx2">
                    <a:alpha val="85000"/>
                  </a:schemeClr>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i="1" kern="1200" spc="100" baseline="0">
                <a:solidFill>
                  <a:schemeClr val="tx2">
                    <a:alpha val="85000"/>
                  </a:schemeClr>
                </a:solidFill>
                <a:latin typeface="+mn-lt"/>
                <a:ea typeface="+mn-ea"/>
                <a:cs typeface="+mn-cs"/>
              </a:defRPr>
            </a:lvl4pPr>
            <a:lvl5pPr marL="1828800" indent="0" algn="l" defTabSz="914400" rtl="0" eaLnBrk="1" latinLnBrk="0" hangingPunct="1">
              <a:lnSpc>
                <a:spcPct val="120000"/>
              </a:lnSpc>
              <a:spcBef>
                <a:spcPts val="500"/>
              </a:spcBef>
              <a:buSzPct val="80000"/>
              <a:buFont typeface="Arial" panose="020B0604020202020204" pitchFamily="34" charset="0"/>
              <a:buNone/>
              <a:defRPr sz="1600" b="1" kern="1200" spc="100" baseline="0">
                <a:solidFill>
                  <a:schemeClr val="tx2">
                    <a:alpha val="8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3. Issues with Enforcement of Waste Management Laws</a:t>
            </a:r>
          </a:p>
        </p:txBody>
      </p:sp>
      <p:sp>
        <p:nvSpPr>
          <p:cNvPr id="10" name="Content Placeholder 5">
            <a:extLst>
              <a:ext uri="{FF2B5EF4-FFF2-40B4-BE49-F238E27FC236}">
                <a16:creationId xmlns:a16="http://schemas.microsoft.com/office/drawing/2014/main" id="{87962C1C-00B2-C19F-641C-E2EA07B98F7F}"/>
              </a:ext>
            </a:extLst>
          </p:cNvPr>
          <p:cNvSpPr txBox="1">
            <a:spLocks/>
          </p:cNvSpPr>
          <p:nvPr/>
        </p:nvSpPr>
        <p:spPr>
          <a:xfrm>
            <a:off x="8257528" y="2991098"/>
            <a:ext cx="3675679" cy="373037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(i)Weak implementation of rules due to manpower shortages.</a:t>
            </a:r>
          </a:p>
          <a:p>
            <a:r>
              <a:rPr lang="en-US" dirty="0"/>
              <a:t>(ii)Inefficient waste collection, segregation, and disposal systems.</a:t>
            </a:r>
          </a:p>
          <a:p>
            <a:r>
              <a:rPr lang="en-US" dirty="0"/>
              <a:t>(iii)Illegal dumping and lack of citizen participation.</a:t>
            </a:r>
          </a:p>
        </p:txBody>
      </p:sp>
    </p:spTree>
    <p:extLst>
      <p:ext uri="{BB962C8B-B14F-4D97-AF65-F5344CB8AC3E}">
        <p14:creationId xmlns:p14="http://schemas.microsoft.com/office/powerpoint/2010/main" val="3797706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09194-3DBF-8AC4-F789-6EE5268F22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89AD8B-9DBD-AE1A-8D66-44A5ED646E68}"/>
              </a:ext>
            </a:extLst>
          </p:cNvPr>
          <p:cNvSpPr>
            <a:spLocks noGrp="1"/>
          </p:cNvSpPr>
          <p:nvPr>
            <p:ph type="title"/>
          </p:nvPr>
        </p:nvSpPr>
        <p:spPr>
          <a:xfrm>
            <a:off x="647701" y="1375939"/>
            <a:ext cx="5448300" cy="1240966"/>
          </a:xfrm>
        </p:spPr>
        <p:txBody>
          <a:bodyPr anchor="ctr">
            <a:normAutofit/>
          </a:bodyPr>
          <a:lstStyle/>
          <a:p>
            <a:pPr algn="ctr">
              <a:lnSpc>
                <a:spcPct val="90000"/>
              </a:lnSpc>
            </a:pPr>
            <a:r>
              <a:rPr lang="en-US"/>
              <a:t>Use of Technology in Waste Management</a:t>
            </a:r>
          </a:p>
        </p:txBody>
      </p:sp>
      <p:sp>
        <p:nvSpPr>
          <p:cNvPr id="3" name="Subtitle 2">
            <a:extLst>
              <a:ext uri="{FF2B5EF4-FFF2-40B4-BE49-F238E27FC236}">
                <a16:creationId xmlns:a16="http://schemas.microsoft.com/office/drawing/2014/main" id="{172970C5-10C3-0785-B612-69CC3A835E1A}"/>
              </a:ext>
            </a:extLst>
          </p:cNvPr>
          <p:cNvSpPr>
            <a:spLocks noGrp="1"/>
          </p:cNvSpPr>
          <p:nvPr>
            <p:ph idx="1"/>
          </p:nvPr>
        </p:nvSpPr>
        <p:spPr>
          <a:xfrm>
            <a:off x="635001" y="2688119"/>
            <a:ext cx="5115674" cy="3507457"/>
          </a:xfrm>
        </p:spPr>
        <p:txBody>
          <a:bodyPr>
            <a:normAutofit/>
          </a:bodyPr>
          <a:lstStyle/>
          <a:p>
            <a:pPr>
              <a:lnSpc>
                <a:spcPct val="110000"/>
              </a:lnSpc>
            </a:pPr>
            <a:r>
              <a:rPr lang="en-US" sz="2200"/>
              <a:t>With One Case Study</a:t>
            </a:r>
          </a:p>
          <a:p>
            <a:pPr>
              <a:lnSpc>
                <a:spcPct val="110000"/>
              </a:lnSpc>
            </a:pPr>
            <a:endParaRPr lang="en-US" sz="2200"/>
          </a:p>
          <a:p>
            <a:pPr>
              <a:lnSpc>
                <a:spcPct val="110000"/>
              </a:lnSpc>
            </a:pPr>
            <a:endParaRPr lang="en-US" sz="2200"/>
          </a:p>
          <a:p>
            <a:pPr>
              <a:lnSpc>
                <a:spcPct val="110000"/>
              </a:lnSpc>
            </a:pPr>
            <a:r>
              <a:rPr lang="en-US" sz="2200"/>
              <a:t>-Awanish Kumar </a:t>
            </a:r>
          </a:p>
          <a:p>
            <a:pPr>
              <a:lnSpc>
                <a:spcPct val="110000"/>
              </a:lnSpc>
            </a:pPr>
            <a:r>
              <a:rPr lang="en-US" sz="2200"/>
              <a:t>RA2411030010230</a:t>
            </a:r>
          </a:p>
          <a:p>
            <a:pPr>
              <a:lnSpc>
                <a:spcPct val="110000"/>
              </a:lnSpc>
            </a:pPr>
            <a:endParaRPr lang="en-US" sz="2200"/>
          </a:p>
          <a:p>
            <a:pPr>
              <a:lnSpc>
                <a:spcPct val="110000"/>
              </a:lnSpc>
            </a:pPr>
            <a:r>
              <a:rPr lang="en-US" sz="2200"/>
              <a:t> </a:t>
            </a:r>
          </a:p>
        </p:txBody>
      </p:sp>
      <p:pic>
        <p:nvPicPr>
          <p:cNvPr id="14" name="Picture Placeholder 13" descr="A factory with conveyor belts&#10;&#10;AI-generated content may be incorrect.">
            <a:extLst>
              <a:ext uri="{FF2B5EF4-FFF2-40B4-BE49-F238E27FC236}">
                <a16:creationId xmlns:a16="http://schemas.microsoft.com/office/drawing/2014/main" id="{3D723388-E553-5959-5503-86926D1EB425}"/>
              </a:ext>
            </a:extLst>
          </p:cNvPr>
          <p:cNvPicPr>
            <a:picLocks noGrp="1" noChangeAspect="1"/>
          </p:cNvPicPr>
          <p:nvPr>
            <p:ph type="pic" sz="quarter" idx="13"/>
          </p:nvPr>
        </p:nvPicPr>
        <p:blipFill>
          <a:blip r:embed="rId3"/>
          <a:srcRect t="18828" r="-3" b="-3"/>
          <a:stretch/>
        </p:blipFill>
        <p:spPr>
          <a:xfrm>
            <a:off x="6748272" y="658368"/>
            <a:ext cx="4809744" cy="2606040"/>
          </a:xfrm>
          <a:noFill/>
        </p:spPr>
      </p:pic>
      <p:pic>
        <p:nvPicPr>
          <p:cNvPr id="17" name="Picture Placeholder 16" descr="A large warehouse with a large ramp&#10;&#10;AI-generated content may be incorrect.">
            <a:extLst>
              <a:ext uri="{FF2B5EF4-FFF2-40B4-BE49-F238E27FC236}">
                <a16:creationId xmlns:a16="http://schemas.microsoft.com/office/drawing/2014/main" id="{8FE03521-058A-6270-5E38-8E535097B4B8}"/>
              </a:ext>
            </a:extLst>
          </p:cNvPr>
          <p:cNvPicPr>
            <a:picLocks noGrp="1" noChangeAspect="1"/>
          </p:cNvPicPr>
          <p:nvPr>
            <p:ph type="pic" sz="quarter" idx="14"/>
          </p:nvPr>
        </p:nvPicPr>
        <p:blipFill>
          <a:blip r:embed="rId4"/>
          <a:srcRect t="13883" b="13883"/>
          <a:stretch>
            <a:fillRect/>
          </a:stretch>
        </p:blipFill>
        <p:spPr>
          <a:xfrm>
            <a:off x="6748463" y="3584575"/>
            <a:ext cx="4810125" cy="2606675"/>
          </a:xfrm>
        </p:spPr>
      </p:pic>
      <p:sp>
        <p:nvSpPr>
          <p:cNvPr id="15" name="Slide Number Placeholder 6">
            <a:extLst>
              <a:ext uri="{FF2B5EF4-FFF2-40B4-BE49-F238E27FC236}">
                <a16:creationId xmlns:a16="http://schemas.microsoft.com/office/drawing/2014/main" id="{151BC036-3DE8-3346-B4BA-4A98FBD44A3D}"/>
              </a:ext>
            </a:extLst>
          </p:cNvPr>
          <p:cNvSpPr>
            <a:spLocks noGrp="1"/>
          </p:cNvSpPr>
          <p:nvPr>
            <p:ph type="sldNum" sz="quarter" idx="4"/>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15</a:t>
            </a:fld>
            <a:endParaRPr lang="en-US"/>
          </a:p>
        </p:txBody>
      </p:sp>
    </p:spTree>
    <p:extLst>
      <p:ext uri="{BB962C8B-B14F-4D97-AF65-F5344CB8AC3E}">
        <p14:creationId xmlns:p14="http://schemas.microsoft.com/office/powerpoint/2010/main" val="1813786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33659-3B8E-E373-C7AB-8C3E82B18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01F3E4-BB70-C5B2-65F9-2978040919C7}"/>
              </a:ext>
            </a:extLst>
          </p:cNvPr>
          <p:cNvSpPr>
            <a:spLocks noGrp="1"/>
          </p:cNvSpPr>
          <p:nvPr>
            <p:ph type="title"/>
          </p:nvPr>
        </p:nvSpPr>
        <p:spPr>
          <a:xfrm>
            <a:off x="838200" y="641428"/>
            <a:ext cx="10515600" cy="818995"/>
          </a:xfrm>
        </p:spPr>
        <p:txBody>
          <a:bodyPr>
            <a:normAutofit fontScale="90000"/>
          </a:bodyPr>
          <a:lstStyle/>
          <a:p>
            <a:r>
              <a:rPr lang="en-US" dirty="0"/>
              <a:t>7. Innovations and Best Practices in Waste Management </a:t>
            </a:r>
          </a:p>
        </p:txBody>
      </p:sp>
      <p:sp>
        <p:nvSpPr>
          <p:cNvPr id="3" name="Text Placeholder 2">
            <a:extLst>
              <a:ext uri="{FF2B5EF4-FFF2-40B4-BE49-F238E27FC236}">
                <a16:creationId xmlns:a16="http://schemas.microsoft.com/office/drawing/2014/main" id="{AFD4DAFF-32D5-5205-2B07-2AAABB1A8A27}"/>
              </a:ext>
            </a:extLst>
          </p:cNvPr>
          <p:cNvSpPr>
            <a:spLocks noGrp="1"/>
          </p:cNvSpPr>
          <p:nvPr>
            <p:ph type="body" idx="1"/>
          </p:nvPr>
        </p:nvSpPr>
        <p:spPr>
          <a:xfrm>
            <a:off x="429490" y="1821913"/>
            <a:ext cx="5100781" cy="660070"/>
          </a:xfrm>
        </p:spPr>
        <p:txBody>
          <a:bodyPr/>
          <a:lstStyle/>
          <a:p>
            <a:r>
              <a:rPr lang="en-US" dirty="0"/>
              <a:t>Smart City Initiatives in Waste Management.</a:t>
            </a:r>
          </a:p>
        </p:txBody>
      </p:sp>
      <p:sp>
        <p:nvSpPr>
          <p:cNvPr id="4" name="Content Placeholder 3">
            <a:extLst>
              <a:ext uri="{FF2B5EF4-FFF2-40B4-BE49-F238E27FC236}">
                <a16:creationId xmlns:a16="http://schemas.microsoft.com/office/drawing/2014/main" id="{6691AA22-76EA-D9DE-0819-EB6D688867D9}"/>
              </a:ext>
            </a:extLst>
          </p:cNvPr>
          <p:cNvSpPr>
            <a:spLocks noGrp="1"/>
          </p:cNvSpPr>
          <p:nvPr>
            <p:ph sz="half" idx="2"/>
          </p:nvPr>
        </p:nvSpPr>
        <p:spPr>
          <a:xfrm>
            <a:off x="310284" y="2583872"/>
            <a:ext cx="5687291" cy="4035714"/>
          </a:xfrm>
        </p:spPr>
        <p:txBody>
          <a:bodyPr>
            <a:normAutofit fontScale="85000" lnSpcReduction="20000"/>
          </a:bodyPr>
          <a:lstStyle/>
          <a:p>
            <a:r>
              <a:rPr lang="en-US" sz="1900" dirty="0"/>
              <a:t>Automated Waste Collection </a:t>
            </a:r>
          </a:p>
          <a:p>
            <a:pPr marL="617220" lvl="1" indent="-342900">
              <a:buAutoNum type="arabicPeriod"/>
            </a:pPr>
            <a:r>
              <a:rPr lang="en-US" sz="1700" dirty="0"/>
              <a:t>Cities use sensor-based bins to alert authorities when they are full.</a:t>
            </a:r>
          </a:p>
          <a:p>
            <a:pPr marL="617220" lvl="1" indent="-342900">
              <a:buAutoNum type="arabicPeriod"/>
            </a:pPr>
            <a:r>
              <a:rPr lang="en-US" sz="1700" dirty="0"/>
              <a:t> Helps in reducing overflowing garbage and improving collection efficiency.</a:t>
            </a:r>
          </a:p>
          <a:p>
            <a:r>
              <a:rPr lang="en-US" sz="1900" dirty="0"/>
              <a:t>GPS- Enabled Garbage Truck</a:t>
            </a:r>
          </a:p>
          <a:p>
            <a:pPr marL="617220" lvl="1" indent="-342900">
              <a:buAutoNum type="arabicPeriod"/>
            </a:pPr>
            <a:r>
              <a:rPr lang="en-US" sz="1700" dirty="0"/>
              <a:t>Live tracking of waste collection routes for better coordination.</a:t>
            </a:r>
          </a:p>
          <a:p>
            <a:pPr marL="617220" lvl="1" indent="-342900">
              <a:buAutoNum type="arabicPeriod"/>
            </a:pPr>
            <a:r>
              <a:rPr lang="en-US" sz="1700" dirty="0"/>
              <a:t> Reduces fuel consumption and ensure timely pickup. </a:t>
            </a:r>
          </a:p>
          <a:p>
            <a:r>
              <a:rPr lang="en-US" sz="1900" dirty="0"/>
              <a:t>Integrated Smart Waste Management Systems</a:t>
            </a:r>
          </a:p>
          <a:p>
            <a:pPr marL="617220" lvl="1" indent="-342900">
              <a:buAutoNum type="arabicPeriod"/>
            </a:pPr>
            <a:r>
              <a:rPr lang="en-US" sz="1700" dirty="0"/>
              <a:t>Data-driven waste collection scheduled based on population density </a:t>
            </a:r>
          </a:p>
          <a:p>
            <a:pPr marL="617220" lvl="1" indent="-342900">
              <a:buAutoNum type="arabicPeriod"/>
            </a:pPr>
            <a:r>
              <a:rPr lang="en-US" sz="1700" dirty="0"/>
              <a:t> Surveillance cameras to monitor illegal dumping </a:t>
            </a:r>
          </a:p>
          <a:p>
            <a:pPr marL="617220" lvl="1" indent="-342900">
              <a:buAutoNum type="arabicPeriod"/>
            </a:pPr>
            <a:endParaRPr lang="en-US" sz="1700" dirty="0"/>
          </a:p>
          <a:p>
            <a:pPr marL="617220" lvl="1" indent="-342900">
              <a:buAutoNum type="arabicPeriod"/>
            </a:pPr>
            <a:endParaRPr lang="en-US" dirty="0"/>
          </a:p>
          <a:p>
            <a:pPr lvl="1"/>
            <a:endParaRPr lang="en-US" dirty="0"/>
          </a:p>
          <a:p>
            <a:pPr lvl="1"/>
            <a:endParaRPr lang="en-US" dirty="0"/>
          </a:p>
          <a:p>
            <a:pPr lvl="1"/>
            <a:endParaRPr lang="en-US" dirty="0"/>
          </a:p>
          <a:p>
            <a:endParaRPr lang="en-US" dirty="0"/>
          </a:p>
        </p:txBody>
      </p:sp>
      <p:sp>
        <p:nvSpPr>
          <p:cNvPr id="33" name="Slide Number Placeholder 32">
            <a:extLst>
              <a:ext uri="{FF2B5EF4-FFF2-40B4-BE49-F238E27FC236}">
                <a16:creationId xmlns:a16="http://schemas.microsoft.com/office/drawing/2014/main" id="{BA1A9788-6301-100B-C144-D3E4BDBEEF06}"/>
              </a:ext>
            </a:extLst>
          </p:cNvPr>
          <p:cNvSpPr>
            <a:spLocks noGrp="1"/>
          </p:cNvSpPr>
          <p:nvPr>
            <p:ph type="sldNum" sz="quarter" idx="12"/>
          </p:nvPr>
        </p:nvSpPr>
        <p:spPr/>
        <p:txBody>
          <a:bodyPr/>
          <a:lstStyle/>
          <a:p>
            <a:fld id="{AE208ADF-3ADD-483D-A721-14E3EEE2C135}" type="slidenum">
              <a:rPr lang="en-US" smtClean="0"/>
              <a:pPr/>
              <a:t>16</a:t>
            </a:fld>
            <a:endParaRPr lang="en-US" dirty="0"/>
          </a:p>
        </p:txBody>
      </p:sp>
      <p:sp>
        <p:nvSpPr>
          <p:cNvPr id="12" name="Content Placeholder 11">
            <a:extLst>
              <a:ext uri="{FF2B5EF4-FFF2-40B4-BE49-F238E27FC236}">
                <a16:creationId xmlns:a16="http://schemas.microsoft.com/office/drawing/2014/main" id="{8C08481C-39F0-348E-D781-E434357072BD}"/>
              </a:ext>
            </a:extLst>
          </p:cNvPr>
          <p:cNvSpPr>
            <a:spLocks noGrp="1"/>
          </p:cNvSpPr>
          <p:nvPr>
            <p:ph sz="quarter" idx="4"/>
          </p:nvPr>
        </p:nvSpPr>
        <p:spPr>
          <a:xfrm>
            <a:off x="6144490" y="2819400"/>
            <a:ext cx="5687291" cy="3800186"/>
          </a:xfrm>
        </p:spPr>
        <p:txBody>
          <a:bodyPr>
            <a:normAutofit fontScale="85000" lnSpcReduction="20000"/>
          </a:bodyPr>
          <a:lstStyle/>
          <a:p>
            <a:r>
              <a:rPr lang="en-US" sz="1900" dirty="0"/>
              <a:t>IoT- based Smart Bins</a:t>
            </a:r>
          </a:p>
          <a:p>
            <a:pPr marL="617220" lvl="1" indent="-342900">
              <a:buAutoNum type="arabicPeriod"/>
            </a:pPr>
            <a:r>
              <a:rPr lang="en-US" sz="1700" dirty="0"/>
              <a:t> Equipped with fill- level sensors to optimize collection schedules. </a:t>
            </a:r>
          </a:p>
          <a:p>
            <a:pPr marL="617220" lvl="1" indent="-342900">
              <a:buAutoNum type="arabicPeriod"/>
            </a:pPr>
            <a:r>
              <a:rPr lang="en-US" sz="1700" dirty="0"/>
              <a:t> Prevents unnecessary waste pile-ups in public areas </a:t>
            </a:r>
          </a:p>
          <a:p>
            <a:r>
              <a:rPr lang="en-US" sz="1700" dirty="0"/>
              <a:t> </a:t>
            </a:r>
            <a:r>
              <a:rPr lang="en-US" sz="1900" dirty="0"/>
              <a:t>GIS Mapping for Waste Tracking </a:t>
            </a:r>
          </a:p>
          <a:p>
            <a:pPr marL="617220" lvl="1" indent="-342900">
              <a:buAutoNum type="arabicPeriod"/>
            </a:pPr>
            <a:r>
              <a:rPr lang="en-US" sz="1700" dirty="0"/>
              <a:t> Helps in mapping landfill sites and planning efficient waste disposal routes.</a:t>
            </a:r>
          </a:p>
          <a:p>
            <a:pPr marL="617220" lvl="1" indent="-342900">
              <a:buAutoNum type="arabicPeriod"/>
            </a:pPr>
            <a:r>
              <a:rPr lang="en-US" sz="1700" dirty="0"/>
              <a:t> Reduce environmental hazards by ensuring controlled waste dumping.</a:t>
            </a:r>
          </a:p>
          <a:p>
            <a:r>
              <a:rPr lang="en-US" sz="1700" dirty="0"/>
              <a:t> </a:t>
            </a:r>
            <a:r>
              <a:rPr lang="en-US" sz="1900" dirty="0"/>
              <a:t>AI &amp; Machine Learning in Recycling plants </a:t>
            </a:r>
          </a:p>
          <a:p>
            <a:pPr marL="617220" lvl="1" indent="-342900">
              <a:buAutoNum type="arabicPeriod"/>
            </a:pPr>
            <a:r>
              <a:rPr lang="en-US" sz="1700" dirty="0"/>
              <a:t>Automated sorting of waste to improve recycling efficiency. </a:t>
            </a:r>
          </a:p>
          <a:p>
            <a:pPr marL="617220" lvl="1" indent="-342900">
              <a:buAutoNum type="arabicPeriod"/>
            </a:pPr>
            <a:r>
              <a:rPr lang="en-US" sz="1700" dirty="0"/>
              <a:t>AI-Powered robot separate plastic, metals and biodegradable waste </a:t>
            </a:r>
          </a:p>
          <a:p>
            <a:endParaRPr lang="en-US" dirty="0"/>
          </a:p>
        </p:txBody>
      </p:sp>
      <p:sp>
        <p:nvSpPr>
          <p:cNvPr id="13" name="Text Placeholder 2">
            <a:extLst>
              <a:ext uri="{FF2B5EF4-FFF2-40B4-BE49-F238E27FC236}">
                <a16:creationId xmlns:a16="http://schemas.microsoft.com/office/drawing/2014/main" id="{06B169E9-9BA4-BE64-D75E-DD7BDD3C3F65}"/>
              </a:ext>
            </a:extLst>
          </p:cNvPr>
          <p:cNvSpPr txBox="1">
            <a:spLocks/>
          </p:cNvSpPr>
          <p:nvPr/>
        </p:nvSpPr>
        <p:spPr>
          <a:xfrm>
            <a:off x="6144490" y="1789173"/>
            <a:ext cx="5458692" cy="1030227"/>
          </a:xfrm>
          <a:prstGeom prst="rect">
            <a:avLst/>
          </a:prstGeom>
        </p:spPr>
        <p:txBody>
          <a:bodyPr vert="horz" lIns="91440" tIns="45720" rIns="91440" bIns="45720" rtlCol="0" anchor="b">
            <a:noAutofit/>
          </a:bodyPr>
          <a:lstStyle>
            <a:lvl1pPr marL="0" indent="0" algn="l" defTabSz="914400" rtl="0" eaLnBrk="1" latinLnBrk="0" hangingPunct="1">
              <a:lnSpc>
                <a:spcPct val="120000"/>
              </a:lnSpc>
              <a:spcBef>
                <a:spcPts val="1000"/>
              </a:spcBef>
              <a:buSzPct val="80000"/>
              <a:buFont typeface="Arial" panose="020B0604020202020204" pitchFamily="34" charset="0"/>
              <a:buNone/>
              <a:defRPr sz="1800" b="1" kern="1200" cap="all" spc="600" baseline="0">
                <a:solidFill>
                  <a:schemeClr val="tx2">
                    <a:alpha val="85000"/>
                  </a:schemeClr>
                </a:solidFill>
                <a:latin typeface="+mn-lt"/>
                <a:ea typeface="+mn-ea"/>
                <a:cs typeface="+mn-cs"/>
              </a:defRPr>
            </a:lvl1pPr>
            <a:lvl2pPr marL="457200" indent="0" algn="l" defTabSz="914400" rtl="0" eaLnBrk="1" latinLnBrk="0" hangingPunct="1">
              <a:lnSpc>
                <a:spcPct val="120000"/>
              </a:lnSpc>
              <a:spcBef>
                <a:spcPts val="500"/>
              </a:spcBef>
              <a:buFontTx/>
              <a:buNone/>
              <a:defRPr sz="2000" b="1" kern="1200" spc="100" baseline="0">
                <a:solidFill>
                  <a:schemeClr val="tx2">
                    <a:alpha val="8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spc="100" baseline="0">
                <a:solidFill>
                  <a:schemeClr val="tx2">
                    <a:alpha val="85000"/>
                  </a:schemeClr>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i="1" kern="1200" spc="100" baseline="0">
                <a:solidFill>
                  <a:schemeClr val="tx2">
                    <a:alpha val="85000"/>
                  </a:schemeClr>
                </a:solidFill>
                <a:latin typeface="+mn-lt"/>
                <a:ea typeface="+mn-ea"/>
                <a:cs typeface="+mn-cs"/>
              </a:defRPr>
            </a:lvl4pPr>
            <a:lvl5pPr marL="1828800" indent="0" algn="l" defTabSz="914400" rtl="0" eaLnBrk="1" latinLnBrk="0" hangingPunct="1">
              <a:lnSpc>
                <a:spcPct val="120000"/>
              </a:lnSpc>
              <a:spcBef>
                <a:spcPts val="500"/>
              </a:spcBef>
              <a:buSzPct val="80000"/>
              <a:buFont typeface="Arial" panose="020B0604020202020204" pitchFamily="34" charset="0"/>
              <a:buNone/>
              <a:defRPr sz="1600" b="1" kern="1200" spc="100" baseline="0">
                <a:solidFill>
                  <a:schemeClr val="tx2">
                    <a:alpha val="8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Use of technology (GIS mapping, IoT-based waste bins).</a:t>
            </a:r>
          </a:p>
        </p:txBody>
      </p:sp>
    </p:spTree>
    <p:extLst>
      <p:ext uri="{BB962C8B-B14F-4D97-AF65-F5344CB8AC3E}">
        <p14:creationId xmlns:p14="http://schemas.microsoft.com/office/powerpoint/2010/main" val="2780304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75000-DBB5-D58B-05D6-27DBB577FD3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92B03AD-2A03-FBA7-ABEE-4F0B9A4B5C69}"/>
              </a:ext>
            </a:extLst>
          </p:cNvPr>
          <p:cNvSpPr>
            <a:spLocks noGrp="1"/>
          </p:cNvSpPr>
          <p:nvPr>
            <p:ph sz="half" idx="1"/>
          </p:nvPr>
        </p:nvSpPr>
        <p:spPr>
          <a:xfrm>
            <a:off x="235527" y="1811756"/>
            <a:ext cx="5784273" cy="5254062"/>
          </a:xfrm>
        </p:spPr>
        <p:txBody>
          <a:bodyPr>
            <a:normAutofit/>
          </a:bodyPr>
          <a:lstStyle/>
          <a:p>
            <a:pPr marL="0" indent="0">
              <a:lnSpc>
                <a:spcPct val="110000"/>
              </a:lnSpc>
              <a:buNone/>
            </a:pPr>
            <a:r>
              <a:rPr lang="en-US" sz="1600" b="1"/>
              <a:t>Indore – India’s Cleanest City</a:t>
            </a:r>
          </a:p>
          <a:p>
            <a:pPr>
              <a:lnSpc>
                <a:spcPct val="110000"/>
              </a:lnSpc>
              <a:buFont typeface="Arial" panose="020B0604020202020204" pitchFamily="34" charset="0"/>
              <a:buChar char="•"/>
            </a:pPr>
            <a:r>
              <a:rPr lang="en-US" sz="1400" b="1"/>
              <a:t>100% Door-to-Door Waste Collection</a:t>
            </a:r>
            <a:r>
              <a:rPr lang="en-US" sz="1400"/>
              <a:t> – No open dumping since 2017.</a:t>
            </a:r>
          </a:p>
          <a:p>
            <a:pPr>
              <a:lnSpc>
                <a:spcPct val="110000"/>
              </a:lnSpc>
              <a:buFont typeface="Arial" panose="020B0604020202020204" pitchFamily="34" charset="0"/>
              <a:buChar char="•"/>
            </a:pPr>
            <a:r>
              <a:rPr lang="en-US" sz="1400" b="1"/>
              <a:t>Waste-to-Compost Plants</a:t>
            </a:r>
            <a:r>
              <a:rPr lang="en-US" sz="1400"/>
              <a:t> – Converts organic waste into </a:t>
            </a:r>
            <a:r>
              <a:rPr lang="en-US" sz="1400" b="1"/>
              <a:t>biogas and manure</a:t>
            </a:r>
            <a:r>
              <a:rPr lang="en-US" sz="1400"/>
              <a:t>.</a:t>
            </a:r>
          </a:p>
          <a:p>
            <a:pPr>
              <a:lnSpc>
                <a:spcPct val="110000"/>
              </a:lnSpc>
              <a:buFont typeface="Arial" panose="020B0604020202020204" pitchFamily="34" charset="0"/>
              <a:buChar char="•"/>
            </a:pPr>
            <a:r>
              <a:rPr lang="en-US" sz="1400" b="1"/>
              <a:t>Strict Waste Segregation Rules</a:t>
            </a:r>
            <a:r>
              <a:rPr lang="en-US" sz="1400"/>
              <a:t> – Dry &amp; wet waste separation enforced.</a:t>
            </a:r>
          </a:p>
          <a:p>
            <a:pPr>
              <a:lnSpc>
                <a:spcPct val="110000"/>
              </a:lnSpc>
              <a:buFont typeface="Arial" panose="020B0604020202020204" pitchFamily="34" charset="0"/>
              <a:buChar char="•"/>
            </a:pPr>
            <a:r>
              <a:rPr lang="en-US" sz="1400" b="1"/>
              <a:t>Citizen Engagement</a:t>
            </a:r>
            <a:r>
              <a:rPr lang="en-US" sz="1400"/>
              <a:t> – Awareness drives under </a:t>
            </a:r>
            <a:r>
              <a:rPr lang="en-US" sz="1400" b="1"/>
              <a:t>Swachh Bharat Mission</a:t>
            </a:r>
            <a:r>
              <a:rPr lang="en-US" sz="1400"/>
              <a:t>.</a:t>
            </a:r>
          </a:p>
          <a:p>
            <a:pPr marL="0" indent="0">
              <a:lnSpc>
                <a:spcPct val="110000"/>
              </a:lnSpc>
              <a:buNone/>
            </a:pPr>
            <a:r>
              <a:rPr lang="en-US" sz="1400" b="1"/>
              <a:t> </a:t>
            </a:r>
            <a:r>
              <a:rPr lang="en-US" sz="1600" b="1"/>
              <a:t>Surat – Waste-to-Energy Model</a:t>
            </a:r>
          </a:p>
          <a:p>
            <a:pPr>
              <a:lnSpc>
                <a:spcPct val="110000"/>
              </a:lnSpc>
              <a:buFont typeface="Arial" panose="020B0604020202020204" pitchFamily="34" charset="0"/>
              <a:buChar char="•"/>
            </a:pPr>
            <a:r>
              <a:rPr lang="en-US" sz="1400" b="1"/>
              <a:t>Energy from Waste</a:t>
            </a:r>
            <a:r>
              <a:rPr lang="en-US" sz="1400"/>
              <a:t> – Converts solid waste into </a:t>
            </a:r>
            <a:r>
              <a:rPr lang="en-US" sz="1400" b="1"/>
              <a:t>electricity</a:t>
            </a:r>
            <a:r>
              <a:rPr lang="en-US" sz="1400"/>
              <a:t>.</a:t>
            </a:r>
          </a:p>
          <a:p>
            <a:pPr>
              <a:lnSpc>
                <a:spcPct val="110000"/>
              </a:lnSpc>
              <a:buFont typeface="Arial" panose="020B0604020202020204" pitchFamily="34" charset="0"/>
              <a:buChar char="•"/>
            </a:pPr>
            <a:r>
              <a:rPr lang="en-US" sz="1400" b="1"/>
              <a:t>Automated Processing Plants</a:t>
            </a:r>
            <a:r>
              <a:rPr lang="en-US" sz="1400"/>
              <a:t> – Reduces </a:t>
            </a:r>
            <a:r>
              <a:rPr lang="en-US" sz="1400" b="1"/>
              <a:t>manual handling of waste</a:t>
            </a:r>
            <a:r>
              <a:rPr lang="en-US" sz="1400"/>
              <a:t>.</a:t>
            </a:r>
          </a:p>
          <a:p>
            <a:pPr>
              <a:lnSpc>
                <a:spcPct val="110000"/>
              </a:lnSpc>
              <a:buFont typeface="Arial" panose="020B0604020202020204" pitchFamily="34" charset="0"/>
              <a:buChar char="•"/>
            </a:pPr>
            <a:r>
              <a:rPr lang="en-US" sz="1400" b="1"/>
              <a:t>Sanitation Ranking</a:t>
            </a:r>
            <a:r>
              <a:rPr lang="en-US" sz="1400"/>
              <a:t> – Continuously ranks among </a:t>
            </a:r>
            <a:r>
              <a:rPr lang="en-US" sz="1400" b="1"/>
              <a:t>India’s top clean cities</a:t>
            </a:r>
            <a:r>
              <a:rPr lang="en-US" sz="1400"/>
              <a:t>.</a:t>
            </a:r>
            <a:endParaRPr lang="en-US" sz="1400" dirty="0"/>
          </a:p>
        </p:txBody>
      </p:sp>
      <p:sp>
        <p:nvSpPr>
          <p:cNvPr id="3" name="Text Placeholder 2">
            <a:extLst>
              <a:ext uri="{FF2B5EF4-FFF2-40B4-BE49-F238E27FC236}">
                <a16:creationId xmlns:a16="http://schemas.microsoft.com/office/drawing/2014/main" id="{6C043378-6C4C-8B44-B958-4375A668B37D}"/>
              </a:ext>
            </a:extLst>
          </p:cNvPr>
          <p:cNvSpPr>
            <a:spLocks noGrp="1"/>
          </p:cNvSpPr>
          <p:nvPr>
            <p:ph type="title"/>
          </p:nvPr>
        </p:nvSpPr>
        <p:spPr>
          <a:xfrm>
            <a:off x="762000" y="468456"/>
            <a:ext cx="10515600" cy="819738"/>
          </a:xfrm>
        </p:spPr>
        <p:txBody>
          <a:bodyPr anchor="ctr">
            <a:normAutofit fontScale="90000"/>
          </a:bodyPr>
          <a:lstStyle/>
          <a:p>
            <a:pPr>
              <a:lnSpc>
                <a:spcPct val="90000"/>
              </a:lnSpc>
            </a:pPr>
            <a:endParaRPr lang="en-US" sz="1600"/>
          </a:p>
          <a:p>
            <a:pPr>
              <a:lnSpc>
                <a:spcPct val="90000"/>
              </a:lnSpc>
            </a:pPr>
            <a:endParaRPr lang="en-US" sz="2400"/>
          </a:p>
          <a:p>
            <a:pPr>
              <a:lnSpc>
                <a:spcPct val="90000"/>
              </a:lnSpc>
            </a:pPr>
            <a:r>
              <a:rPr lang="en-US" sz="2400"/>
              <a:t>Case studies of cities with effective waste management systems (e.g., Indore, Surat)</a:t>
            </a:r>
            <a:endParaRPr lang="en-US" sz="2400" dirty="0"/>
          </a:p>
        </p:txBody>
      </p:sp>
      <p:sp>
        <p:nvSpPr>
          <p:cNvPr id="33" name="Slide Number Placeholder 32" hidden="1">
            <a:extLst>
              <a:ext uri="{FF2B5EF4-FFF2-40B4-BE49-F238E27FC236}">
                <a16:creationId xmlns:a16="http://schemas.microsoft.com/office/drawing/2014/main" id="{2E9008BA-8632-8F3D-7E31-E45E5D064467}"/>
              </a:ext>
            </a:extLst>
          </p:cNvPr>
          <p:cNvSpPr>
            <a:spLocks noGrp="1"/>
          </p:cNvSpPr>
          <p:nvPr>
            <p:ph type="sldNum" sz="quarter" idx="4294967295"/>
          </p:nvPr>
        </p:nvSpPr>
        <p:spPr>
          <a:xfrm>
            <a:off x="10518474" y="6356350"/>
            <a:ext cx="1414733" cy="365125"/>
          </a:xfrm>
        </p:spPr>
        <p:txBody>
          <a:bodyPr/>
          <a:lstStyle/>
          <a:p>
            <a:pPr>
              <a:spcAft>
                <a:spcPts val="600"/>
              </a:spcAft>
            </a:pPr>
            <a:fld id="{AE208ADF-3ADD-483D-A721-14E3EEE2C135}" type="slidenum">
              <a:rPr lang="en-US" smtClean="0"/>
              <a:pPr>
                <a:spcAft>
                  <a:spcPts val="600"/>
                </a:spcAft>
              </a:pPr>
              <a:t>17</a:t>
            </a:fld>
            <a:endParaRPr lang="en-US"/>
          </a:p>
        </p:txBody>
      </p:sp>
      <p:pic>
        <p:nvPicPr>
          <p:cNvPr id="2" name="Picture 2" descr="In 30 years, India tipped to double the amount of waste it generates - Times of India">
            <a:extLst>
              <a:ext uri="{FF2B5EF4-FFF2-40B4-BE49-F238E27FC236}">
                <a16:creationId xmlns:a16="http://schemas.microsoft.com/office/drawing/2014/main" id="{A2E233FE-54E3-72A8-8303-EB504E14C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789" y="1811756"/>
            <a:ext cx="4066535" cy="490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796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t>Thank you</a:t>
            </a: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p:blipFill>
        <p:spPr>
          <a:xfrm>
            <a:off x="4575175" y="0"/>
            <a:ext cx="7616825" cy="6858000"/>
          </a:xfrm>
        </p:spPr>
      </p:pic>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18</a:t>
            </a:fld>
            <a:endParaRPr lang="en-US" dirty="0"/>
          </a:p>
        </p:txBody>
      </p:sp>
    </p:spTree>
    <p:extLst>
      <p:ext uri="{BB962C8B-B14F-4D97-AF65-F5344CB8AC3E}">
        <p14:creationId xmlns:p14="http://schemas.microsoft.com/office/powerpoint/2010/main" val="1528177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2982604"/>
          </a:xfrm>
        </p:spPr>
        <p:txBody>
          <a:bodyPr>
            <a:normAutofit fontScale="77500" lnSpcReduction="20000"/>
          </a:bodyPr>
          <a:lstStyle/>
          <a:p>
            <a:r>
              <a:rPr lang="en-US" sz="2000" dirty="0"/>
              <a:t>1. Introduction to Waste Management </a:t>
            </a:r>
          </a:p>
          <a:p>
            <a:r>
              <a:rPr lang="en-US" sz="2000" dirty="0"/>
              <a:t>2. Role of Municipal Corporations in Waste </a:t>
            </a:r>
          </a:p>
          <a:p>
            <a:r>
              <a:rPr lang="en-US" sz="2000" dirty="0"/>
              <a:t>3. Legal Framework and Policies on Waste Management </a:t>
            </a:r>
          </a:p>
          <a:p>
            <a:r>
              <a:rPr lang="en-US" sz="2000" dirty="0"/>
              <a:t>4. Waste Collection and Segregation Strategies</a:t>
            </a:r>
          </a:p>
          <a:p>
            <a:r>
              <a:rPr lang="en-US" sz="2000" dirty="0"/>
              <a:t>5. Processing and Disposal of Waste</a:t>
            </a:r>
          </a:p>
          <a:p>
            <a:r>
              <a:rPr lang="en-US" sz="2000" dirty="0"/>
              <a:t>6. Public Participation and Awareness</a:t>
            </a:r>
          </a:p>
          <a:p>
            <a:r>
              <a:rPr lang="en-US" sz="2000" dirty="0"/>
              <a:t>7. Challenges Faced by Municipal Corporations</a:t>
            </a:r>
          </a:p>
          <a:p>
            <a:r>
              <a:rPr lang="en-US" sz="2000" dirty="0"/>
              <a:t>8. Innovations and Best Practices in Waste Management</a:t>
            </a:r>
          </a:p>
        </p:txBody>
      </p:sp>
      <p:sp>
        <p:nvSpPr>
          <p:cNvPr id="74" name="Date Placeholder 73">
            <a:extLst>
              <a:ext uri="{FF2B5EF4-FFF2-40B4-BE49-F238E27FC236}">
                <a16:creationId xmlns:a16="http://schemas.microsoft.com/office/drawing/2014/main" id="{F58157BD-826A-4A73-AFE3-4DC840C3F88D}"/>
              </a:ext>
            </a:extLst>
          </p:cNvPr>
          <p:cNvSpPr>
            <a:spLocks noGrp="1"/>
          </p:cNvSpPr>
          <p:nvPr>
            <p:ph type="dt" sz="half" idx="2"/>
          </p:nvPr>
        </p:nvSpPr>
        <p:spPr>
          <a:xfrm>
            <a:off x="258792" y="6356350"/>
            <a:ext cx="3322608" cy="365125"/>
          </a:xfrm>
        </p:spPr>
        <p:txBody>
          <a:bodyPr/>
          <a:lstStyle/>
          <a:p>
            <a:r>
              <a:rPr lang="en-US" dirty="0"/>
              <a:t>20XX</a:t>
            </a:r>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pic>
        <p:nvPicPr>
          <p:cNvPr id="1028" name="Picture 4" descr="Smart City Indore | Solid Waste Management">
            <a:extLst>
              <a:ext uri="{FF2B5EF4-FFF2-40B4-BE49-F238E27FC236}">
                <a16:creationId xmlns:a16="http://schemas.microsoft.com/office/drawing/2014/main" id="{1386BC2D-2F5B-BEAD-2420-A40A6017F674}"/>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7981" b="798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8" name="Picture Placeholder 17" descr="A group of people in a factory&#10;&#10;AI-generated content may be incorrect.">
            <a:extLst>
              <a:ext uri="{FF2B5EF4-FFF2-40B4-BE49-F238E27FC236}">
                <a16:creationId xmlns:a16="http://schemas.microsoft.com/office/drawing/2014/main" id="{FEC479E4-5A0E-8D81-499D-175649516A66}"/>
              </a:ext>
            </a:extLst>
          </p:cNvPr>
          <p:cNvPicPr>
            <a:picLocks noGrp="1" noChangeAspect="1"/>
          </p:cNvPicPr>
          <p:nvPr>
            <p:ph type="pic" sz="quarter" idx="15"/>
          </p:nvPr>
        </p:nvPicPr>
        <p:blipFill>
          <a:blip r:embed="rId3"/>
          <a:srcRect l="10855" r="1085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5" name="Picture Placeholder 24" descr="A truck in a warehouse&#10;&#10;AI-generated content may be incorrect.">
            <a:extLst>
              <a:ext uri="{FF2B5EF4-FFF2-40B4-BE49-F238E27FC236}">
                <a16:creationId xmlns:a16="http://schemas.microsoft.com/office/drawing/2014/main" id="{92BF7E16-F6DF-92E9-ED46-34939A398C34}"/>
              </a:ext>
            </a:extLst>
          </p:cNvPr>
          <p:cNvPicPr>
            <a:picLocks noGrp="1" noChangeAspect="1"/>
          </p:cNvPicPr>
          <p:nvPr>
            <p:ph type="pic" sz="quarter" idx="16"/>
          </p:nvPr>
        </p:nvPicPr>
        <p:blipFill>
          <a:blip r:embed="rId4"/>
          <a:srcRect l="14693" r="14693"/>
          <a:stretch>
            <a:fillRect/>
          </a:stretch>
        </p:blipFill>
        <p:spPr/>
      </p:pic>
      <p:pic>
        <p:nvPicPr>
          <p:cNvPr id="38" name="Picture Placeholder 37" descr="A diagram of a few icons&#10;&#10;AI-generated content may be incorrect.">
            <a:extLst>
              <a:ext uri="{FF2B5EF4-FFF2-40B4-BE49-F238E27FC236}">
                <a16:creationId xmlns:a16="http://schemas.microsoft.com/office/drawing/2014/main" id="{7B22316D-AB4D-6646-D873-17446F60A1C0}"/>
              </a:ext>
            </a:extLst>
          </p:cNvPr>
          <p:cNvPicPr>
            <a:picLocks noGrp="1" noChangeAspect="1"/>
          </p:cNvPicPr>
          <p:nvPr>
            <p:ph type="pic" sz="quarter" idx="14"/>
          </p:nvPr>
        </p:nvPicPr>
        <p:blipFill>
          <a:blip r:embed="rId5"/>
          <a:srcRect l="5173" r="5173"/>
          <a:stretch>
            <a:fillRect/>
          </a:stretch>
        </p:blipFill>
        <p:spPr/>
      </p:pic>
    </p:spTree>
    <p:extLst>
      <p:ext uri="{BB962C8B-B14F-4D97-AF65-F5344CB8AC3E}">
        <p14:creationId xmlns:p14="http://schemas.microsoft.com/office/powerpoint/2010/main" val="1317231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F860F-E8D0-5C05-1EC4-579330D1162A}"/>
            </a:ext>
          </a:extLst>
        </p:cNvPr>
        <p:cNvGrpSpPr/>
        <p:nvPr/>
      </p:nvGrpSpPr>
      <p:grpSpPr>
        <a:xfrm>
          <a:off x="0" y="0"/>
          <a:ext cx="0" cy="0"/>
          <a:chOff x="0" y="0"/>
          <a:chExt cx="0" cy="0"/>
        </a:xfrm>
      </p:grpSpPr>
      <p:sp>
        <p:nvSpPr>
          <p:cNvPr id="11" name="Date Placeholder 1">
            <a:extLst>
              <a:ext uri="{FF2B5EF4-FFF2-40B4-BE49-F238E27FC236}">
                <a16:creationId xmlns:a16="http://schemas.microsoft.com/office/drawing/2014/main" id="{19149F8E-CF99-36D2-5A69-627CCA835548}"/>
              </a:ext>
            </a:extLst>
          </p:cNvPr>
          <p:cNvSpPr>
            <a:spLocks noGrp="1"/>
          </p:cNvSpPr>
          <p:nvPr>
            <p:ph type="dt" sz="half" idx="10"/>
          </p:nvPr>
        </p:nvSpPr>
        <p:spPr>
          <a:xfrm>
            <a:off x="258792" y="6356350"/>
            <a:ext cx="3322608" cy="365125"/>
          </a:xfrm>
        </p:spPr>
        <p:txBody>
          <a:bodyPr/>
          <a:lstStyle/>
          <a:p>
            <a:pPr>
              <a:spcAft>
                <a:spcPts val="600"/>
              </a:spcAft>
            </a:pPr>
            <a:r>
              <a:rPr lang="en-US"/>
              <a:t>20XX</a:t>
            </a:r>
          </a:p>
        </p:txBody>
      </p:sp>
      <p:sp>
        <p:nvSpPr>
          <p:cNvPr id="13" name="Footer Placeholder 2">
            <a:extLst>
              <a:ext uri="{FF2B5EF4-FFF2-40B4-BE49-F238E27FC236}">
                <a16:creationId xmlns:a16="http://schemas.microsoft.com/office/drawing/2014/main" id="{03E68F9D-525E-C5C3-0DBC-89CE92EAC092}"/>
              </a:ext>
            </a:extLst>
          </p:cNvPr>
          <p:cNvSpPr>
            <a:spLocks noGrp="1"/>
          </p:cNvSpPr>
          <p:nvPr>
            <p:ph type="ftr" sz="quarter" idx="11"/>
          </p:nvPr>
        </p:nvSpPr>
        <p:spPr>
          <a:xfrm>
            <a:off x="3581399" y="6356350"/>
            <a:ext cx="5029203" cy="365125"/>
          </a:xfrm>
        </p:spPr>
        <p:txBody>
          <a:bodyPr/>
          <a:lstStyle/>
          <a:p>
            <a:pPr>
              <a:spcAft>
                <a:spcPts val="600"/>
              </a:spcAft>
            </a:pPr>
            <a:r>
              <a:rPr lang="en-US"/>
              <a:t>Sample Text</a:t>
            </a:r>
          </a:p>
        </p:txBody>
      </p:sp>
      <p:sp>
        <p:nvSpPr>
          <p:cNvPr id="15" name="Slide Number Placeholder 3">
            <a:extLst>
              <a:ext uri="{FF2B5EF4-FFF2-40B4-BE49-F238E27FC236}">
                <a16:creationId xmlns:a16="http://schemas.microsoft.com/office/drawing/2014/main" id="{842A3AB5-ADBA-8176-9680-06F9F181F795}"/>
              </a:ext>
            </a:extLst>
          </p:cNvPr>
          <p:cNvSpPr>
            <a:spLocks noGrp="1"/>
          </p:cNvSpPr>
          <p:nvPr>
            <p:ph type="sldNum" sz="quarter" idx="12"/>
          </p:nvPr>
        </p:nvSpPr>
        <p:spPr>
          <a:xfrm>
            <a:off x="10518474" y="6356350"/>
            <a:ext cx="1414733" cy="365125"/>
          </a:xfrm>
        </p:spPr>
        <p:txBody>
          <a:bodyPr/>
          <a:lstStyle/>
          <a:p>
            <a:pPr>
              <a:spcAft>
                <a:spcPts val="600"/>
              </a:spcAft>
            </a:pPr>
            <a:fld id="{AE208ADF-3ADD-483D-A721-14E3EEE2C135}" type="slidenum">
              <a:rPr lang="en-US" smtClean="0"/>
              <a:pPr>
                <a:spcAft>
                  <a:spcPts val="600"/>
                </a:spcAft>
              </a:pPr>
              <a:t>3</a:t>
            </a:fld>
            <a:endParaRPr lang="en-US"/>
          </a:p>
        </p:txBody>
      </p:sp>
      <p:sp>
        <p:nvSpPr>
          <p:cNvPr id="2" name="Title 1">
            <a:extLst>
              <a:ext uri="{FF2B5EF4-FFF2-40B4-BE49-F238E27FC236}">
                <a16:creationId xmlns:a16="http://schemas.microsoft.com/office/drawing/2014/main" id="{28C5EAF5-97C2-BB8F-408C-BF579E6EB8E6}"/>
              </a:ext>
            </a:extLst>
          </p:cNvPr>
          <p:cNvSpPr>
            <a:spLocks noGrp="1"/>
          </p:cNvSpPr>
          <p:nvPr>
            <p:ph type="ctrTitle"/>
          </p:nvPr>
        </p:nvSpPr>
        <p:spPr>
          <a:xfrm>
            <a:off x="684361" y="428903"/>
            <a:ext cx="3071005" cy="3051391"/>
          </a:xfrm>
        </p:spPr>
        <p:txBody>
          <a:bodyPr anchor="b">
            <a:normAutofit/>
          </a:bodyPr>
          <a:lstStyle/>
          <a:p>
            <a:r>
              <a:rPr lang="en-US">
                <a:solidFill>
                  <a:schemeClr val="tx2">
                    <a:alpha val="75000"/>
                  </a:schemeClr>
                </a:solidFill>
              </a:rPr>
              <a:t>Introduction </a:t>
            </a:r>
          </a:p>
        </p:txBody>
      </p:sp>
      <p:sp>
        <p:nvSpPr>
          <p:cNvPr id="3" name="Subtitle 2">
            <a:extLst>
              <a:ext uri="{FF2B5EF4-FFF2-40B4-BE49-F238E27FC236}">
                <a16:creationId xmlns:a16="http://schemas.microsoft.com/office/drawing/2014/main" id="{80000DDD-F211-073D-8869-55852BF93ABC}"/>
              </a:ext>
            </a:extLst>
          </p:cNvPr>
          <p:cNvSpPr>
            <a:spLocks noGrp="1"/>
          </p:cNvSpPr>
          <p:nvPr>
            <p:ph type="subTitle" idx="1"/>
          </p:nvPr>
        </p:nvSpPr>
        <p:spPr>
          <a:xfrm>
            <a:off x="744876" y="5116529"/>
            <a:ext cx="2948684" cy="955497"/>
          </a:xfrm>
        </p:spPr>
        <p:txBody>
          <a:bodyPr>
            <a:normAutofit/>
          </a:bodyPr>
          <a:lstStyle/>
          <a:p>
            <a:r>
              <a:rPr lang="en-US" dirty="0"/>
              <a:t>Abhijit shina </a:t>
            </a:r>
          </a:p>
          <a:p>
            <a:r>
              <a:rPr lang="en-US" dirty="0"/>
              <a:t>RA2411030010233</a:t>
            </a:r>
          </a:p>
          <a:p>
            <a:endParaRPr lang="en-US" dirty="0"/>
          </a:p>
        </p:txBody>
      </p:sp>
      <p:pic>
        <p:nvPicPr>
          <p:cNvPr id="8" name="Picture Placeholder 7" descr="A conveyor belt in a factory&#10;&#10;AI-generated content may be incorrect.">
            <a:extLst>
              <a:ext uri="{FF2B5EF4-FFF2-40B4-BE49-F238E27FC236}">
                <a16:creationId xmlns:a16="http://schemas.microsoft.com/office/drawing/2014/main" id="{13C200DE-774F-6B4B-A152-B45FBB780447}"/>
              </a:ext>
            </a:extLst>
          </p:cNvPr>
          <p:cNvPicPr>
            <a:picLocks noGrp="1" noChangeAspect="1"/>
          </p:cNvPicPr>
          <p:nvPr>
            <p:ph type="pic" sz="quarter" idx="13"/>
          </p:nvPr>
        </p:nvPicPr>
        <p:blipFill>
          <a:blip r:embed="rId2"/>
          <a:srcRect l="18039" r="18039"/>
          <a:stretch>
            <a:fillRect/>
          </a:stretch>
        </p:blipFill>
        <p:spPr/>
      </p:pic>
    </p:spTree>
    <p:extLst>
      <p:ext uri="{BB962C8B-B14F-4D97-AF65-F5344CB8AC3E}">
        <p14:creationId xmlns:p14="http://schemas.microsoft.com/office/powerpoint/2010/main" val="2602437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647700" y="1226037"/>
            <a:ext cx="5448300" cy="1240966"/>
          </a:xfrm>
        </p:spPr>
        <p:txBody>
          <a:bodyPr anchor="ctr">
            <a:normAutofit/>
          </a:bodyPr>
          <a:lstStyle/>
          <a:p>
            <a:pPr algn="ctr">
              <a:lnSpc>
                <a:spcPct val="90000"/>
              </a:lnSpc>
            </a:pPr>
            <a:r>
              <a:rPr lang="en-US" sz="3400" dirty="0"/>
              <a:t>Waste Management: Essential for a Healthy Planet</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idx="1"/>
          </p:nvPr>
        </p:nvSpPr>
        <p:spPr>
          <a:xfrm>
            <a:off x="455469" y="2392053"/>
            <a:ext cx="6087737" cy="4151154"/>
          </a:xfrm>
        </p:spPr>
        <p:txBody>
          <a:bodyPr>
            <a:noAutofit/>
          </a:bodyPr>
          <a:lstStyle/>
          <a:p>
            <a:pPr>
              <a:lnSpc>
                <a:spcPct val="110000"/>
              </a:lnSpc>
            </a:pPr>
            <a:r>
              <a:rPr lang="en-US" sz="1800" dirty="0"/>
              <a:t>What is Waste Management?</a:t>
            </a:r>
          </a:p>
          <a:p>
            <a:pPr marL="285750" indent="-285750">
              <a:lnSpc>
                <a:spcPct val="110000"/>
              </a:lnSpc>
              <a:buFont typeface="Arial" panose="020B0604020202020204" pitchFamily="34" charset="0"/>
              <a:buChar char="•"/>
            </a:pPr>
            <a:r>
              <a:rPr lang="en-US" sz="1600" dirty="0"/>
              <a:t>Collection, recycling, and safe disposal of Waste. Aims to protect health and the Environment. Covers solid, liquid, and gaseous waste from homes and industries.. </a:t>
            </a:r>
          </a:p>
          <a:p>
            <a:pPr>
              <a:lnSpc>
                <a:spcPct val="110000"/>
              </a:lnSpc>
            </a:pPr>
            <a:r>
              <a:rPr lang="en-US" sz="1800" dirty="0"/>
              <a:t>Why is it Important ?</a:t>
            </a:r>
          </a:p>
          <a:p>
            <a:pPr marL="285750" indent="-285750">
              <a:lnSpc>
                <a:spcPct val="110000"/>
              </a:lnSpc>
              <a:buFont typeface="Arial" panose="020B0604020202020204" pitchFamily="34" charset="0"/>
              <a:buChar char="•"/>
            </a:pPr>
            <a:r>
              <a:rPr lang="en-US" sz="1600" dirty="0"/>
              <a:t>Environmental Protection: Prevents pollution of air, water, and soil. </a:t>
            </a:r>
          </a:p>
          <a:p>
            <a:pPr marL="285750" indent="-285750">
              <a:lnSpc>
                <a:spcPct val="110000"/>
              </a:lnSpc>
              <a:buFont typeface="Arial" panose="020B0604020202020204" pitchFamily="34" charset="0"/>
              <a:buChar char="•"/>
            </a:pPr>
            <a:r>
              <a:rPr lang="en-US" sz="1600" dirty="0"/>
              <a:t>Public Health: Reduces disease by controlling pests. </a:t>
            </a:r>
          </a:p>
          <a:p>
            <a:pPr marL="285750" indent="-285750">
              <a:lnSpc>
                <a:spcPct val="110000"/>
              </a:lnSpc>
              <a:buFont typeface="Arial" panose="020B0604020202020204" pitchFamily="34" charset="0"/>
              <a:buChar char="•"/>
            </a:pPr>
            <a:r>
              <a:rPr lang="en-US" sz="1600" dirty="0"/>
              <a:t>Resource Conservation: Saves materials by promoting recycling. </a:t>
            </a:r>
          </a:p>
          <a:p>
            <a:pPr marL="285750" indent="-285750">
              <a:lnSpc>
                <a:spcPct val="110000"/>
              </a:lnSpc>
              <a:buFont typeface="Arial" panose="020B0604020202020204" pitchFamily="34" charset="0"/>
              <a:buChar char="•"/>
            </a:pPr>
            <a:r>
              <a:rPr lang="en-US" sz="1600" dirty="0"/>
              <a:t>Sustainable Development: Supports a circular economy and cleaner communities.</a:t>
            </a:r>
          </a:p>
        </p:txBody>
      </p:sp>
      <p:pic>
        <p:nvPicPr>
          <p:cNvPr id="186" name="Picture 185" descr="Giraffe in the grass">
            <a:extLst>
              <a:ext uri="{FF2B5EF4-FFF2-40B4-BE49-F238E27FC236}">
                <a16:creationId xmlns:a16="http://schemas.microsoft.com/office/drawing/2014/main" id="{5982F645-A59D-B23E-8598-DC39A97C1ABC}"/>
              </a:ext>
            </a:extLst>
          </p:cNvPr>
          <p:cNvPicPr>
            <a:picLocks noChangeAspect="1"/>
          </p:cNvPicPr>
          <p:nvPr/>
        </p:nvPicPr>
        <p:blipFill>
          <a:blip r:embed="rId3"/>
          <a:srcRect t="9974" r="-3" b="20781"/>
          <a:stretch/>
        </p:blipFill>
        <p:spPr>
          <a:xfrm>
            <a:off x="7197977" y="2125980"/>
            <a:ext cx="4809744" cy="2606040"/>
          </a:xfrm>
          <a:prstGeom prst="rect">
            <a:avLst/>
          </a:prstGeom>
          <a:noFill/>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nchor="ctr">
            <a:normAutofit/>
          </a:bodyPr>
          <a:lstStyle/>
          <a:p>
            <a:pPr>
              <a:spcAft>
                <a:spcPts val="600"/>
              </a:spcAft>
            </a:pPr>
            <a:fld id="{AE208ADF-3ADD-483D-A721-14E3EEE2C135}" type="slidenum">
              <a:rPr lang="en-US" smtClean="0"/>
              <a:pPr>
                <a:spcAft>
                  <a:spcPts val="600"/>
                </a:spcAft>
              </a:pPr>
              <a:t>4</a:t>
            </a:fld>
            <a:endParaRPr lang="en-US"/>
          </a:p>
        </p:txBody>
      </p:sp>
    </p:spTree>
    <p:extLst>
      <p:ext uri="{BB962C8B-B14F-4D97-AF65-F5344CB8AC3E}">
        <p14:creationId xmlns:p14="http://schemas.microsoft.com/office/powerpoint/2010/main" val="3281439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1">
            <a:extLst>
              <a:ext uri="{FF2B5EF4-FFF2-40B4-BE49-F238E27FC236}">
                <a16:creationId xmlns:a16="http://schemas.microsoft.com/office/drawing/2014/main" id="{27355886-3210-5B70-9B21-EEA726C3E17D}"/>
              </a:ext>
            </a:extLst>
          </p:cNvPr>
          <p:cNvSpPr>
            <a:spLocks noGrp="1"/>
          </p:cNvSpPr>
          <p:nvPr>
            <p:ph type="dt" sz="half" idx="10"/>
          </p:nvPr>
        </p:nvSpPr>
        <p:spPr>
          <a:xfrm>
            <a:off x="258792" y="6356350"/>
            <a:ext cx="3322608" cy="365125"/>
          </a:xfrm>
        </p:spPr>
        <p:txBody>
          <a:bodyPr/>
          <a:lstStyle/>
          <a:p>
            <a:pPr>
              <a:spcAft>
                <a:spcPts val="600"/>
              </a:spcAft>
            </a:pPr>
            <a:r>
              <a:rPr lang="en-US"/>
              <a:t>20XX</a:t>
            </a:r>
          </a:p>
        </p:txBody>
      </p:sp>
      <p:sp>
        <p:nvSpPr>
          <p:cNvPr id="15" name="Footer Placeholder 2">
            <a:extLst>
              <a:ext uri="{FF2B5EF4-FFF2-40B4-BE49-F238E27FC236}">
                <a16:creationId xmlns:a16="http://schemas.microsoft.com/office/drawing/2014/main" id="{6FB58E48-6C02-72AD-8323-D4D8905F5AE4}"/>
              </a:ext>
            </a:extLst>
          </p:cNvPr>
          <p:cNvSpPr>
            <a:spLocks noGrp="1"/>
          </p:cNvSpPr>
          <p:nvPr>
            <p:ph type="ftr" sz="quarter" idx="11"/>
          </p:nvPr>
        </p:nvSpPr>
        <p:spPr>
          <a:xfrm>
            <a:off x="3581399" y="6356350"/>
            <a:ext cx="5029203" cy="365125"/>
          </a:xfrm>
        </p:spPr>
        <p:txBody>
          <a:bodyPr/>
          <a:lstStyle/>
          <a:p>
            <a:pPr>
              <a:spcAft>
                <a:spcPts val="600"/>
              </a:spcAft>
            </a:pPr>
            <a:r>
              <a:rPr lang="en-US"/>
              <a:t>Sample Text</a:t>
            </a:r>
          </a:p>
        </p:txBody>
      </p:sp>
      <p:sp>
        <p:nvSpPr>
          <p:cNvPr id="17" name="Slide Number Placeholder 3">
            <a:extLst>
              <a:ext uri="{FF2B5EF4-FFF2-40B4-BE49-F238E27FC236}">
                <a16:creationId xmlns:a16="http://schemas.microsoft.com/office/drawing/2014/main" id="{2FEE8C27-9813-10D5-9178-C483057601E4}"/>
              </a:ext>
            </a:extLst>
          </p:cNvPr>
          <p:cNvSpPr>
            <a:spLocks noGrp="1"/>
          </p:cNvSpPr>
          <p:nvPr>
            <p:ph type="sldNum" sz="quarter" idx="12"/>
          </p:nvPr>
        </p:nvSpPr>
        <p:spPr>
          <a:xfrm>
            <a:off x="10518474" y="6356350"/>
            <a:ext cx="1414733" cy="365125"/>
          </a:xfrm>
        </p:spPr>
        <p:txBody>
          <a:bodyPr/>
          <a:lstStyle/>
          <a:p>
            <a:pPr>
              <a:spcAft>
                <a:spcPts val="600"/>
              </a:spcAft>
            </a:pPr>
            <a:fld id="{AE208ADF-3ADD-483D-A721-14E3EEE2C135}" type="slidenum">
              <a:rPr lang="en-US" smtClean="0"/>
              <a:pPr>
                <a:spcAft>
                  <a:spcPts val="600"/>
                </a:spcAft>
              </a:pPr>
              <a:t>5</a:t>
            </a:fld>
            <a:endParaRPr lang="en-US"/>
          </a:p>
        </p:txBody>
      </p:sp>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84361" y="428903"/>
            <a:ext cx="3071005" cy="3051391"/>
          </a:xfrm>
        </p:spPr>
        <p:txBody>
          <a:bodyPr anchor="b">
            <a:normAutofit/>
          </a:bodyPr>
          <a:lstStyle/>
          <a:p>
            <a:r>
              <a:rPr lang="en-US">
                <a:solidFill>
                  <a:schemeClr val="tx2">
                    <a:alpha val="75000"/>
                  </a:schemeClr>
                </a:solidFill>
              </a:rPr>
              <a:t>Legal Framework and Policies on Waste Management</a:t>
            </a:r>
          </a:p>
        </p:txBody>
      </p:sp>
      <p:sp>
        <p:nvSpPr>
          <p:cNvPr id="3" name="Subtitle 2">
            <a:extLst>
              <a:ext uri="{FF2B5EF4-FFF2-40B4-BE49-F238E27FC236}">
                <a16:creationId xmlns:a16="http://schemas.microsoft.com/office/drawing/2014/main" id="{70DAD0D3-3611-4738-8AC3-77B22099B278}"/>
              </a:ext>
            </a:extLst>
          </p:cNvPr>
          <p:cNvSpPr>
            <a:spLocks noGrp="1"/>
          </p:cNvSpPr>
          <p:nvPr>
            <p:ph type="subTitle" idx="1"/>
          </p:nvPr>
        </p:nvSpPr>
        <p:spPr>
          <a:xfrm>
            <a:off x="744876" y="5116529"/>
            <a:ext cx="2948684" cy="955497"/>
          </a:xfrm>
        </p:spPr>
        <p:txBody>
          <a:bodyPr>
            <a:normAutofit/>
          </a:bodyPr>
          <a:lstStyle/>
          <a:p>
            <a:r>
              <a:rPr lang="en-US" dirty="0"/>
              <a:t>By Yazhinban (228) </a:t>
            </a:r>
          </a:p>
        </p:txBody>
      </p:sp>
      <p:pic>
        <p:nvPicPr>
          <p:cNvPr id="8" name="Picture Placeholder 7" descr="A person sitting in a pile of garbage&#10;&#10;AI-generated content may be incorrect.">
            <a:extLst>
              <a:ext uri="{FF2B5EF4-FFF2-40B4-BE49-F238E27FC236}">
                <a16:creationId xmlns:a16="http://schemas.microsoft.com/office/drawing/2014/main" id="{AD575DED-E3FE-923F-8B65-C48F51EAF68E}"/>
              </a:ext>
            </a:extLst>
          </p:cNvPr>
          <p:cNvPicPr>
            <a:picLocks noGrp="1" noChangeAspect="1"/>
          </p:cNvPicPr>
          <p:nvPr>
            <p:ph type="pic" sz="quarter" idx="13"/>
          </p:nvPr>
        </p:nvPicPr>
        <p:blipFill>
          <a:blip r:embed="rId2"/>
          <a:srcRect l="11997" r="11996" b="-1"/>
          <a:stretch/>
        </p:blipFill>
        <p:spPr>
          <a:xfrm>
            <a:off x="4383024" y="10"/>
            <a:ext cx="7808976" cy="6857990"/>
          </a:xfrm>
          <a:noFill/>
        </p:spPr>
      </p:pic>
    </p:spTree>
    <p:extLst>
      <p:ext uri="{BB962C8B-B14F-4D97-AF65-F5344CB8AC3E}">
        <p14:creationId xmlns:p14="http://schemas.microsoft.com/office/powerpoint/2010/main" val="477183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7E0624-0316-4666-958B-0D00C5980D21}"/>
              </a:ext>
            </a:extLst>
          </p:cNvPr>
          <p:cNvSpPr>
            <a:spLocks noGrp="1"/>
          </p:cNvSpPr>
          <p:nvPr>
            <p:ph type="body" idx="1"/>
          </p:nvPr>
        </p:nvSpPr>
        <p:spPr>
          <a:xfrm>
            <a:off x="599607" y="1806038"/>
            <a:ext cx="3896193" cy="1004617"/>
          </a:xfrm>
        </p:spPr>
        <p:txBody>
          <a:bodyPr/>
          <a:lstStyle/>
          <a:p>
            <a:r>
              <a:rPr lang="en-US" dirty="0"/>
              <a:t>1. Solid Waste Management Rules, 2016</a:t>
            </a:r>
          </a:p>
        </p:txBody>
      </p:sp>
      <p:sp>
        <p:nvSpPr>
          <p:cNvPr id="4" name="Content Placeholder 3">
            <a:extLst>
              <a:ext uri="{FF2B5EF4-FFF2-40B4-BE49-F238E27FC236}">
                <a16:creationId xmlns:a16="http://schemas.microsoft.com/office/drawing/2014/main" id="{C1F96C3A-02B1-4EE9-A6DF-E1466122B03F}"/>
              </a:ext>
            </a:extLst>
          </p:cNvPr>
          <p:cNvSpPr>
            <a:spLocks noGrp="1"/>
          </p:cNvSpPr>
          <p:nvPr>
            <p:ph sz="half" idx="2"/>
          </p:nvPr>
        </p:nvSpPr>
        <p:spPr>
          <a:xfrm>
            <a:off x="599607" y="2908090"/>
            <a:ext cx="3315198" cy="3252867"/>
          </a:xfrm>
        </p:spPr>
        <p:txBody>
          <a:bodyPr>
            <a:normAutofit fontScale="70000" lnSpcReduction="20000"/>
          </a:bodyPr>
          <a:lstStyle/>
          <a:p>
            <a:pPr lvl="0"/>
            <a:r>
              <a:rPr lang="en-US" dirty="0"/>
              <a:t>Applies to urban areas, industries, airports, and railway stations.</a:t>
            </a:r>
          </a:p>
          <a:p>
            <a:pPr lvl="0"/>
            <a:r>
              <a:rPr lang="en-US" dirty="0"/>
              <a:t>Segregation at Source: Biodegradable, non-biodegradable, and hazardous waste.</a:t>
            </a:r>
          </a:p>
          <a:p>
            <a:pPr lvl="0"/>
            <a:r>
              <a:rPr lang="en-US" dirty="0"/>
              <a:t>User Fees &amp; EPR: Waste generators pay collection fees; producers manage waste recovery.</a:t>
            </a:r>
          </a:p>
          <a:p>
            <a:pPr lvl="0"/>
            <a:r>
              <a:rPr lang="en-US" dirty="0"/>
              <a:t>Waste-to-Energy Promotion: Encourages composting, biomethanation, and incineration.</a:t>
            </a:r>
          </a:p>
          <a:p>
            <a:pPr lvl="0"/>
            <a:r>
              <a:rPr lang="en-US" dirty="0"/>
              <a:t>Ban on Open Burning of waste.</a:t>
            </a:r>
          </a:p>
        </p:txBody>
      </p:sp>
      <p:sp>
        <p:nvSpPr>
          <p:cNvPr id="5" name="Text Placeholder 4">
            <a:extLst>
              <a:ext uri="{FF2B5EF4-FFF2-40B4-BE49-F238E27FC236}">
                <a16:creationId xmlns:a16="http://schemas.microsoft.com/office/drawing/2014/main" id="{86FB6553-2053-4EF2-B876-02907BF5BE53}"/>
              </a:ext>
            </a:extLst>
          </p:cNvPr>
          <p:cNvSpPr>
            <a:spLocks noGrp="1"/>
          </p:cNvSpPr>
          <p:nvPr>
            <p:ph type="body" sz="quarter" idx="3"/>
          </p:nvPr>
        </p:nvSpPr>
        <p:spPr>
          <a:xfrm>
            <a:off x="4495799" y="1800575"/>
            <a:ext cx="3351551" cy="950120"/>
          </a:xfrm>
        </p:spPr>
        <p:txBody>
          <a:bodyPr/>
          <a:lstStyle/>
          <a:p>
            <a:r>
              <a:rPr lang="en-US" dirty="0"/>
              <a:t>2. Plastic Waste Management Rules, 2016</a:t>
            </a:r>
          </a:p>
        </p:txBody>
      </p:sp>
      <p:sp>
        <p:nvSpPr>
          <p:cNvPr id="6" name="Content Placeholder 5">
            <a:extLst>
              <a:ext uri="{FF2B5EF4-FFF2-40B4-BE49-F238E27FC236}">
                <a16:creationId xmlns:a16="http://schemas.microsoft.com/office/drawing/2014/main" id="{3075D459-E103-44CB-BFE1-D43EA3272A11}"/>
              </a:ext>
            </a:extLst>
          </p:cNvPr>
          <p:cNvSpPr>
            <a:spLocks noGrp="1"/>
          </p:cNvSpPr>
          <p:nvPr>
            <p:ph sz="quarter" idx="4"/>
          </p:nvPr>
        </p:nvSpPr>
        <p:spPr>
          <a:xfrm>
            <a:off x="4495799" y="2970207"/>
            <a:ext cx="3200400" cy="3751268"/>
          </a:xfrm>
        </p:spPr>
        <p:txBody>
          <a:bodyPr>
            <a:normAutofit fontScale="77500" lnSpcReduction="20000"/>
          </a:bodyPr>
          <a:lstStyle/>
          <a:p>
            <a:r>
              <a:rPr lang="en-US" dirty="0"/>
              <a:t>Ban on Thin Plastic Bags (less than 75 microns, later 120 microns).</a:t>
            </a:r>
          </a:p>
          <a:p>
            <a:r>
              <a:rPr lang="en-US" dirty="0"/>
              <a:t>Extended Producer Responsibility (EPR): Brands must collect &amp; recycle plastic waste.</a:t>
            </a:r>
          </a:p>
          <a:p>
            <a:r>
              <a:rPr lang="en-US" dirty="0"/>
              <a:t>Segregation &amp; Collection: Local bodies must set up plastic waste collection systems.</a:t>
            </a:r>
          </a:p>
          <a:p>
            <a:r>
              <a:rPr lang="en-US" dirty="0"/>
              <a:t>Use in Road Construction &amp; Recycling encouraged.</a:t>
            </a:r>
          </a:p>
        </p:txBody>
      </p:sp>
      <p:sp>
        <p:nvSpPr>
          <p:cNvPr id="7" name="Text Placeholder 6">
            <a:extLst>
              <a:ext uri="{FF2B5EF4-FFF2-40B4-BE49-F238E27FC236}">
                <a16:creationId xmlns:a16="http://schemas.microsoft.com/office/drawing/2014/main" id="{8147A5E1-6C5B-4D99-8E74-137ACC03819C}"/>
              </a:ext>
            </a:extLst>
          </p:cNvPr>
          <p:cNvSpPr>
            <a:spLocks noGrp="1"/>
          </p:cNvSpPr>
          <p:nvPr>
            <p:ph type="body" sz="quarter" idx="13"/>
          </p:nvPr>
        </p:nvSpPr>
        <p:spPr>
          <a:xfrm>
            <a:off x="8151813" y="1800576"/>
            <a:ext cx="3347971" cy="950119"/>
          </a:xfrm>
        </p:spPr>
        <p:txBody>
          <a:bodyPr/>
          <a:lstStyle/>
          <a:p>
            <a:r>
              <a:rPr lang="en-US" dirty="0"/>
              <a:t>3. E-Waste      Management Rules, 2016</a:t>
            </a:r>
          </a:p>
        </p:txBody>
      </p:sp>
      <p:sp>
        <p:nvSpPr>
          <p:cNvPr id="8" name="Content Placeholder 7">
            <a:extLst>
              <a:ext uri="{FF2B5EF4-FFF2-40B4-BE49-F238E27FC236}">
                <a16:creationId xmlns:a16="http://schemas.microsoft.com/office/drawing/2014/main" id="{95E12B37-EBFD-4039-8557-2AC5D0B2022D}"/>
              </a:ext>
            </a:extLst>
          </p:cNvPr>
          <p:cNvSpPr>
            <a:spLocks noGrp="1"/>
          </p:cNvSpPr>
          <p:nvPr>
            <p:ph sz="quarter" idx="14"/>
          </p:nvPr>
        </p:nvSpPr>
        <p:spPr>
          <a:xfrm>
            <a:off x="8151813" y="3067542"/>
            <a:ext cx="3200400" cy="3751268"/>
          </a:xfrm>
        </p:spPr>
        <p:txBody>
          <a:bodyPr>
            <a:normAutofit fontScale="92500" lnSpcReduction="10000"/>
          </a:bodyPr>
          <a:lstStyle/>
          <a:p>
            <a:r>
              <a:rPr lang="en-US" dirty="0"/>
              <a:t>EPR &amp; Take-Back Systems: Producers must collect &amp; recycle e-waste.</a:t>
            </a:r>
          </a:p>
          <a:p>
            <a:r>
              <a:rPr lang="en-US" dirty="0"/>
              <a:t>Authorized Recyclers Only: Unregistered handling is illegal.</a:t>
            </a:r>
          </a:p>
          <a:p>
            <a:r>
              <a:rPr lang="en-US" dirty="0"/>
              <a:t>Restriction of Hazardous Substances (RoHS): Limits lead, mercury, and cadmium in electronics.</a:t>
            </a:r>
          </a:p>
        </p:txBody>
      </p:sp>
      <p:sp>
        <p:nvSpPr>
          <p:cNvPr id="58" name="Slide Number Placeholder 57">
            <a:extLst>
              <a:ext uri="{FF2B5EF4-FFF2-40B4-BE49-F238E27FC236}">
                <a16:creationId xmlns:a16="http://schemas.microsoft.com/office/drawing/2014/main" id="{741E32EB-B5A9-42CA-96F0-C8CDEFC3D8EF}"/>
              </a:ext>
            </a:extLst>
          </p:cNvPr>
          <p:cNvSpPr>
            <a:spLocks noGrp="1"/>
          </p:cNvSpPr>
          <p:nvPr>
            <p:ph type="sldNum" sz="quarter" idx="17"/>
          </p:nvPr>
        </p:nvSpPr>
        <p:spPr/>
        <p:txBody>
          <a:bodyPr/>
          <a:lstStyle/>
          <a:p>
            <a:fld id="{AE208ADF-3ADD-483D-A721-14E3EEE2C135}" type="slidenum">
              <a:rPr lang="en-US" smtClean="0"/>
              <a:pPr/>
              <a:t>6</a:t>
            </a:fld>
            <a:endParaRPr lang="en-US" dirty="0"/>
          </a:p>
        </p:txBody>
      </p:sp>
      <p:sp>
        <p:nvSpPr>
          <p:cNvPr id="11" name="Title 1">
            <a:extLst>
              <a:ext uri="{FF2B5EF4-FFF2-40B4-BE49-F238E27FC236}">
                <a16:creationId xmlns:a16="http://schemas.microsoft.com/office/drawing/2014/main" id="{D06E2BA7-C922-44CF-A3EB-04778027CAD1}"/>
              </a:ext>
            </a:extLst>
          </p:cNvPr>
          <p:cNvSpPr>
            <a:spLocks noGrp="1"/>
          </p:cNvSpPr>
          <p:nvPr>
            <p:ph type="title"/>
          </p:nvPr>
        </p:nvSpPr>
        <p:spPr>
          <a:xfrm>
            <a:off x="692215" y="847725"/>
            <a:ext cx="10807569" cy="365125"/>
          </a:xfrm>
        </p:spPr>
        <p:txBody>
          <a:bodyPr>
            <a:noAutofit/>
          </a:bodyPr>
          <a:lstStyle/>
          <a:p>
            <a:r>
              <a:rPr lang="en-US" sz="2800" dirty="0"/>
              <a:t>India has a structured legal framework for waste management, focusing on regulation, recycling, and sustainable disposal.</a:t>
            </a:r>
          </a:p>
        </p:txBody>
      </p:sp>
    </p:spTree>
    <p:extLst>
      <p:ext uri="{BB962C8B-B14F-4D97-AF65-F5344CB8AC3E}">
        <p14:creationId xmlns:p14="http://schemas.microsoft.com/office/powerpoint/2010/main" val="2942449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718A5-6577-3CE9-7296-9655A515AC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AE86E4-FB6D-C7F6-54AF-711A988C6286}"/>
              </a:ext>
            </a:extLst>
          </p:cNvPr>
          <p:cNvSpPr>
            <a:spLocks noGrp="1"/>
          </p:cNvSpPr>
          <p:nvPr>
            <p:ph type="ctrTitle"/>
          </p:nvPr>
        </p:nvSpPr>
        <p:spPr>
          <a:xfrm>
            <a:off x="647700" y="5059252"/>
            <a:ext cx="6874327" cy="1209275"/>
          </a:xfrm>
        </p:spPr>
        <p:txBody>
          <a:bodyPr anchor="ctr">
            <a:normAutofit/>
          </a:bodyPr>
          <a:lstStyle/>
          <a:p>
            <a:pPr algn="r">
              <a:lnSpc>
                <a:spcPct val="90000"/>
              </a:lnSpc>
            </a:pPr>
            <a:r>
              <a:rPr lang="en-US"/>
              <a:t>4. Waste Collection and Segregation Strategies</a:t>
            </a:r>
          </a:p>
        </p:txBody>
      </p:sp>
      <p:sp>
        <p:nvSpPr>
          <p:cNvPr id="3" name="Subtitle 2">
            <a:extLst>
              <a:ext uri="{FF2B5EF4-FFF2-40B4-BE49-F238E27FC236}">
                <a16:creationId xmlns:a16="http://schemas.microsoft.com/office/drawing/2014/main" id="{BBDB5D2C-016B-5067-84ED-7741A4DB0180}"/>
              </a:ext>
            </a:extLst>
          </p:cNvPr>
          <p:cNvSpPr>
            <a:spLocks noGrp="1"/>
          </p:cNvSpPr>
          <p:nvPr>
            <p:ph type="subTitle" idx="1"/>
          </p:nvPr>
        </p:nvSpPr>
        <p:spPr>
          <a:xfrm>
            <a:off x="8098970" y="5056632"/>
            <a:ext cx="3392445" cy="1207008"/>
          </a:xfrm>
        </p:spPr>
        <p:txBody>
          <a:bodyPr anchor="ctr">
            <a:normAutofit/>
          </a:bodyPr>
          <a:lstStyle/>
          <a:p>
            <a:r>
              <a:rPr lang="en-US" sz="1600"/>
              <a:t>By Sammer (227) </a:t>
            </a:r>
          </a:p>
        </p:txBody>
      </p:sp>
      <p:pic>
        <p:nvPicPr>
          <p:cNvPr id="8" name="Picture Placeholder 7" descr="A diagram of a city&#10;&#10;AI-generated content may be incorrect.">
            <a:extLst>
              <a:ext uri="{FF2B5EF4-FFF2-40B4-BE49-F238E27FC236}">
                <a16:creationId xmlns:a16="http://schemas.microsoft.com/office/drawing/2014/main" id="{0CA90DEF-FE17-7B23-E096-82EC77357176}"/>
              </a:ext>
            </a:extLst>
          </p:cNvPr>
          <p:cNvPicPr>
            <a:picLocks noGrp="1" noChangeAspect="1"/>
          </p:cNvPicPr>
          <p:nvPr>
            <p:ph type="pic" sz="quarter" idx="13"/>
          </p:nvPr>
        </p:nvPicPr>
        <p:blipFill>
          <a:blip r:embed="rId2"/>
          <a:srcRect t="14008" b="14008"/>
          <a:stretch/>
        </p:blipFill>
        <p:spPr>
          <a:xfrm>
            <a:off x="3048" y="0"/>
            <a:ext cx="12188952" cy="4562529"/>
          </a:xfrm>
          <a:noFill/>
        </p:spPr>
      </p:pic>
      <p:sp>
        <p:nvSpPr>
          <p:cNvPr id="15" name="Slide Number Placeholder 6" hidden="1">
            <a:extLst>
              <a:ext uri="{FF2B5EF4-FFF2-40B4-BE49-F238E27FC236}">
                <a16:creationId xmlns:a16="http://schemas.microsoft.com/office/drawing/2014/main" id="{122D760B-E1AE-4596-D364-9307C206851C}"/>
              </a:ext>
            </a:extLst>
          </p:cNvPr>
          <p:cNvSpPr>
            <a:spLocks noGrp="1"/>
          </p:cNvSpPr>
          <p:nvPr>
            <p:ph type="sldNum" sz="quarter" idx="4294967295"/>
          </p:nvPr>
        </p:nvSpPr>
        <p:spPr>
          <a:xfrm>
            <a:off x="10518474" y="6356350"/>
            <a:ext cx="1414733" cy="365125"/>
          </a:xfrm>
        </p:spPr>
        <p:txBody>
          <a:bodyPr/>
          <a:lstStyle/>
          <a:p>
            <a:pPr>
              <a:spcAft>
                <a:spcPts val="600"/>
              </a:spcAft>
            </a:pPr>
            <a:fld id="{AE208ADF-3ADD-483D-A721-14E3EEE2C135}" type="slidenum">
              <a:rPr lang="en-US" smtClean="0"/>
              <a:pPr>
                <a:spcAft>
                  <a:spcPts val="600"/>
                </a:spcAft>
              </a:pPr>
              <a:t>7</a:t>
            </a:fld>
            <a:endParaRPr lang="en-US"/>
          </a:p>
        </p:txBody>
      </p:sp>
    </p:spTree>
    <p:extLst>
      <p:ext uri="{BB962C8B-B14F-4D97-AF65-F5344CB8AC3E}">
        <p14:creationId xmlns:p14="http://schemas.microsoft.com/office/powerpoint/2010/main" val="1619196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D9BD-DC27-46DC-9C76-8EE3FDD420FD}"/>
              </a:ext>
            </a:extLst>
          </p:cNvPr>
          <p:cNvSpPr>
            <a:spLocks noGrp="1"/>
          </p:cNvSpPr>
          <p:nvPr>
            <p:ph type="title"/>
          </p:nvPr>
        </p:nvSpPr>
        <p:spPr>
          <a:xfrm>
            <a:off x="839788" y="665629"/>
            <a:ext cx="10515600" cy="818995"/>
          </a:xfrm>
        </p:spPr>
        <p:txBody>
          <a:bodyPr/>
          <a:lstStyle/>
          <a:p>
            <a:r>
              <a:rPr lang="en-US" dirty="0"/>
              <a:t>*Waste Collection and Segregation Strategies*</a:t>
            </a:r>
          </a:p>
        </p:txBody>
      </p:sp>
      <p:sp>
        <p:nvSpPr>
          <p:cNvPr id="3" name="Text Placeholder 2">
            <a:extLst>
              <a:ext uri="{FF2B5EF4-FFF2-40B4-BE49-F238E27FC236}">
                <a16:creationId xmlns:a16="http://schemas.microsoft.com/office/drawing/2014/main" id="{81E5C243-A360-457D-8198-B4DD8F7304BD}"/>
              </a:ext>
            </a:extLst>
          </p:cNvPr>
          <p:cNvSpPr>
            <a:spLocks noGrp="1"/>
          </p:cNvSpPr>
          <p:nvPr>
            <p:ph type="body" idx="1"/>
          </p:nvPr>
        </p:nvSpPr>
        <p:spPr>
          <a:xfrm>
            <a:off x="258791" y="1902273"/>
            <a:ext cx="5183188" cy="667338"/>
          </a:xfrm>
        </p:spPr>
        <p:txBody>
          <a:bodyPr/>
          <a:lstStyle/>
          <a:p>
            <a:r>
              <a:rPr lang="en-US" sz="2000" dirty="0"/>
              <a:t>Door-to-Door Collection:</a:t>
            </a:r>
          </a:p>
        </p:txBody>
      </p:sp>
      <p:sp>
        <p:nvSpPr>
          <p:cNvPr id="4" name="Content Placeholder 3">
            <a:extLst>
              <a:ext uri="{FF2B5EF4-FFF2-40B4-BE49-F238E27FC236}">
                <a16:creationId xmlns:a16="http://schemas.microsoft.com/office/drawing/2014/main" id="{2D307C5A-A4E9-45ED-911E-BBC9E9339433}"/>
              </a:ext>
            </a:extLst>
          </p:cNvPr>
          <p:cNvSpPr>
            <a:spLocks noGrp="1"/>
          </p:cNvSpPr>
          <p:nvPr>
            <p:ph sz="half" idx="2"/>
          </p:nvPr>
        </p:nvSpPr>
        <p:spPr>
          <a:xfrm>
            <a:off x="183840" y="2654551"/>
            <a:ext cx="4410645" cy="3893154"/>
          </a:xfrm>
        </p:spPr>
        <p:txBody>
          <a:bodyPr>
            <a:normAutofit/>
          </a:bodyPr>
          <a:lstStyle/>
          <a:p>
            <a:r>
              <a:rPr lang="en-US" dirty="0"/>
              <a:t>Ensures efficient waste collection directly from households/businesses.  </a:t>
            </a:r>
          </a:p>
          <a:p>
            <a:r>
              <a:rPr lang="en-US" dirty="0"/>
              <a:t>Reduces street litter and improper disposal. </a:t>
            </a:r>
          </a:p>
          <a:p>
            <a:r>
              <a:rPr lang="en-US" dirty="0"/>
              <a:t> Timely and organized collection system. </a:t>
            </a:r>
          </a:p>
        </p:txBody>
      </p:sp>
      <p:sp>
        <p:nvSpPr>
          <p:cNvPr id="5" name="Text Placeholder 4">
            <a:extLst>
              <a:ext uri="{FF2B5EF4-FFF2-40B4-BE49-F238E27FC236}">
                <a16:creationId xmlns:a16="http://schemas.microsoft.com/office/drawing/2014/main" id="{2299AC0B-4829-4C65-A011-99F5FAF2D35B}"/>
              </a:ext>
            </a:extLst>
          </p:cNvPr>
          <p:cNvSpPr>
            <a:spLocks noGrp="1"/>
          </p:cNvSpPr>
          <p:nvPr>
            <p:ph type="body" sz="quarter" idx="3"/>
          </p:nvPr>
        </p:nvSpPr>
        <p:spPr>
          <a:xfrm>
            <a:off x="4327489" y="1880833"/>
            <a:ext cx="4411777" cy="688778"/>
          </a:xfrm>
        </p:spPr>
        <p:txBody>
          <a:bodyPr/>
          <a:lstStyle/>
          <a:p>
            <a:r>
              <a:rPr lang="en-US" sz="2000" dirty="0"/>
              <a:t>Segregation of Waste:</a:t>
            </a:r>
          </a:p>
        </p:txBody>
      </p:sp>
      <p:sp>
        <p:nvSpPr>
          <p:cNvPr id="6" name="Content Placeholder 5">
            <a:extLst>
              <a:ext uri="{FF2B5EF4-FFF2-40B4-BE49-F238E27FC236}">
                <a16:creationId xmlns:a16="http://schemas.microsoft.com/office/drawing/2014/main" id="{437126B5-1539-4976-8B35-3D195863C0BC}"/>
              </a:ext>
            </a:extLst>
          </p:cNvPr>
          <p:cNvSpPr>
            <a:spLocks noGrp="1"/>
          </p:cNvSpPr>
          <p:nvPr>
            <p:ph sz="quarter" idx="4"/>
          </p:nvPr>
        </p:nvSpPr>
        <p:spPr>
          <a:xfrm>
            <a:off x="4327489" y="2670848"/>
            <a:ext cx="3983161" cy="3822211"/>
          </a:xfrm>
        </p:spPr>
        <p:txBody>
          <a:bodyPr>
            <a:normAutofit/>
          </a:bodyPr>
          <a:lstStyle/>
          <a:p>
            <a:r>
              <a:rPr lang="en-US" dirty="0"/>
              <a:t>Biodegradable: Food scraps, organic waste – composting reduces landfill use. </a:t>
            </a:r>
          </a:p>
          <a:p>
            <a:r>
              <a:rPr lang="en-US" dirty="0"/>
              <a:t>Non-biodegradable*: Plastics, glass, metals – recycling reduces raw material use.</a:t>
            </a:r>
          </a:p>
        </p:txBody>
      </p:sp>
      <p:sp>
        <p:nvSpPr>
          <p:cNvPr id="33" name="Slide Number Placeholder 32">
            <a:extLst>
              <a:ext uri="{FF2B5EF4-FFF2-40B4-BE49-F238E27FC236}">
                <a16:creationId xmlns:a16="http://schemas.microsoft.com/office/drawing/2014/main" id="{8D0E8400-C1CB-4DB2-BF78-421C9EECDC76}"/>
              </a:ext>
            </a:extLst>
          </p:cNvPr>
          <p:cNvSpPr>
            <a:spLocks noGrp="1"/>
          </p:cNvSpPr>
          <p:nvPr>
            <p:ph type="sldNum" sz="quarter" idx="12"/>
          </p:nvPr>
        </p:nvSpPr>
        <p:spPr/>
        <p:txBody>
          <a:bodyPr/>
          <a:lstStyle/>
          <a:p>
            <a:fld id="{AE208ADF-3ADD-483D-A721-14E3EEE2C135}" type="slidenum">
              <a:rPr lang="en-US" smtClean="0"/>
              <a:pPr/>
              <a:t>8</a:t>
            </a:fld>
            <a:endParaRPr lang="en-US" dirty="0"/>
          </a:p>
        </p:txBody>
      </p:sp>
      <p:sp>
        <p:nvSpPr>
          <p:cNvPr id="9" name="Text Placeholder 4">
            <a:extLst>
              <a:ext uri="{FF2B5EF4-FFF2-40B4-BE49-F238E27FC236}">
                <a16:creationId xmlns:a16="http://schemas.microsoft.com/office/drawing/2014/main" id="{85560D1F-0F14-F403-D258-7F381CC6453D}"/>
              </a:ext>
            </a:extLst>
          </p:cNvPr>
          <p:cNvSpPr txBox="1">
            <a:spLocks/>
          </p:cNvSpPr>
          <p:nvPr/>
        </p:nvSpPr>
        <p:spPr>
          <a:xfrm>
            <a:off x="8152478" y="1840858"/>
            <a:ext cx="4411777" cy="688778"/>
          </a:xfrm>
          <a:prstGeom prst="rect">
            <a:avLst/>
          </a:prstGeom>
        </p:spPr>
        <p:txBody>
          <a:bodyPr vert="horz" lIns="91440" tIns="45720" rIns="91440" bIns="45720" rtlCol="0" anchor="b">
            <a:noAutofit/>
          </a:bodyPr>
          <a:lstStyle>
            <a:lvl1pPr marL="0" indent="0" algn="l" defTabSz="914400" rtl="0" eaLnBrk="1" latinLnBrk="0" hangingPunct="1">
              <a:lnSpc>
                <a:spcPct val="120000"/>
              </a:lnSpc>
              <a:spcBef>
                <a:spcPts val="1000"/>
              </a:spcBef>
              <a:buSzPct val="80000"/>
              <a:buFont typeface="Arial" panose="020B0604020202020204" pitchFamily="34" charset="0"/>
              <a:buNone/>
              <a:defRPr sz="1800" b="1" kern="1200" cap="all" spc="600" baseline="0">
                <a:solidFill>
                  <a:schemeClr val="tx2">
                    <a:alpha val="85000"/>
                  </a:schemeClr>
                </a:solidFill>
                <a:latin typeface="+mn-lt"/>
                <a:ea typeface="+mn-ea"/>
                <a:cs typeface="+mn-cs"/>
              </a:defRPr>
            </a:lvl1pPr>
            <a:lvl2pPr marL="457200" indent="0" algn="l" defTabSz="914400" rtl="0" eaLnBrk="1" latinLnBrk="0" hangingPunct="1">
              <a:lnSpc>
                <a:spcPct val="120000"/>
              </a:lnSpc>
              <a:spcBef>
                <a:spcPts val="500"/>
              </a:spcBef>
              <a:buFontTx/>
              <a:buNone/>
              <a:defRPr sz="2000" b="1" kern="1200" spc="100" baseline="0">
                <a:solidFill>
                  <a:schemeClr val="tx2">
                    <a:alpha val="85000"/>
                  </a:schemeClr>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spc="100" baseline="0">
                <a:solidFill>
                  <a:schemeClr val="tx2">
                    <a:alpha val="85000"/>
                  </a:schemeClr>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i="1" kern="1200" spc="100" baseline="0">
                <a:solidFill>
                  <a:schemeClr val="tx2">
                    <a:alpha val="85000"/>
                  </a:schemeClr>
                </a:solidFill>
                <a:latin typeface="+mn-lt"/>
                <a:ea typeface="+mn-ea"/>
                <a:cs typeface="+mn-cs"/>
              </a:defRPr>
            </a:lvl4pPr>
            <a:lvl5pPr marL="1828800" indent="0" algn="l" defTabSz="914400" rtl="0" eaLnBrk="1" latinLnBrk="0" hangingPunct="1">
              <a:lnSpc>
                <a:spcPct val="120000"/>
              </a:lnSpc>
              <a:spcBef>
                <a:spcPts val="500"/>
              </a:spcBef>
              <a:buSzPct val="80000"/>
              <a:buFont typeface="Arial" panose="020B0604020202020204" pitchFamily="34" charset="0"/>
              <a:buNone/>
              <a:defRPr sz="1600" b="1" kern="1200" spc="100" baseline="0">
                <a:solidFill>
                  <a:schemeClr val="tx2">
                    <a:alpha val="8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a:t>Role of Waste Collectors:</a:t>
            </a:r>
          </a:p>
        </p:txBody>
      </p:sp>
      <p:sp>
        <p:nvSpPr>
          <p:cNvPr id="10" name="Content Placeholder 5">
            <a:extLst>
              <a:ext uri="{FF2B5EF4-FFF2-40B4-BE49-F238E27FC236}">
                <a16:creationId xmlns:a16="http://schemas.microsoft.com/office/drawing/2014/main" id="{E33A59C6-D18C-32F8-F4B0-0FAA5C8EF6E8}"/>
              </a:ext>
            </a:extLst>
          </p:cNvPr>
          <p:cNvSpPr txBox="1">
            <a:spLocks/>
          </p:cNvSpPr>
          <p:nvPr/>
        </p:nvSpPr>
        <p:spPr>
          <a:xfrm>
            <a:off x="7950046" y="2670847"/>
            <a:ext cx="3983161" cy="382221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Formal Sector: Local government waste services. </a:t>
            </a:r>
          </a:p>
          <a:p>
            <a:r>
              <a:rPr lang="en-US" dirty="0"/>
              <a:t>Informal Sector (Ragpickers): Critical role in material recovery and recycling. </a:t>
            </a:r>
          </a:p>
          <a:p>
            <a:r>
              <a:rPr lang="en-US" dirty="0"/>
              <a:t>Integration of both sectors is essential for effective waste management.</a:t>
            </a:r>
          </a:p>
        </p:txBody>
      </p:sp>
    </p:spTree>
    <p:extLst>
      <p:ext uri="{BB962C8B-B14F-4D97-AF65-F5344CB8AC3E}">
        <p14:creationId xmlns:p14="http://schemas.microsoft.com/office/powerpoint/2010/main" val="760201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0B741-6895-A851-4F88-4BD923DC4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49887-5DE7-26F6-8985-C96547569F11}"/>
              </a:ext>
            </a:extLst>
          </p:cNvPr>
          <p:cNvSpPr>
            <a:spLocks noGrp="1"/>
          </p:cNvSpPr>
          <p:nvPr>
            <p:ph type="ctrTitle"/>
          </p:nvPr>
        </p:nvSpPr>
        <p:spPr>
          <a:xfrm>
            <a:off x="647700" y="5059252"/>
            <a:ext cx="6874327" cy="1209275"/>
          </a:xfrm>
        </p:spPr>
        <p:txBody>
          <a:bodyPr anchor="ctr">
            <a:normAutofit/>
          </a:bodyPr>
          <a:lstStyle/>
          <a:p>
            <a:pPr algn="r">
              <a:lnSpc>
                <a:spcPct val="90000"/>
              </a:lnSpc>
            </a:pPr>
            <a:r>
              <a:rPr lang="en-US" dirty="0"/>
              <a:t>5. Processing and Disposal of Waste</a:t>
            </a:r>
          </a:p>
        </p:txBody>
      </p:sp>
      <p:sp>
        <p:nvSpPr>
          <p:cNvPr id="3" name="Subtitle 2">
            <a:extLst>
              <a:ext uri="{FF2B5EF4-FFF2-40B4-BE49-F238E27FC236}">
                <a16:creationId xmlns:a16="http://schemas.microsoft.com/office/drawing/2014/main" id="{F3DA1C25-FE2A-01A3-F796-7EEEF67EAB1A}"/>
              </a:ext>
            </a:extLst>
          </p:cNvPr>
          <p:cNvSpPr>
            <a:spLocks noGrp="1"/>
          </p:cNvSpPr>
          <p:nvPr>
            <p:ph type="subTitle" idx="1"/>
          </p:nvPr>
        </p:nvSpPr>
        <p:spPr>
          <a:xfrm>
            <a:off x="8098970" y="5056632"/>
            <a:ext cx="3392445" cy="1207008"/>
          </a:xfrm>
        </p:spPr>
        <p:txBody>
          <a:bodyPr anchor="ctr">
            <a:normAutofit/>
          </a:bodyPr>
          <a:lstStyle/>
          <a:p>
            <a:r>
              <a:rPr lang="en-US" sz="1600" dirty="0"/>
              <a:t>By Viveka Vardhan (231) </a:t>
            </a:r>
          </a:p>
        </p:txBody>
      </p:sp>
      <p:pic>
        <p:nvPicPr>
          <p:cNvPr id="8" name="Picture Placeholder 7" descr="A conveyor belt with garbage in it&#10;&#10;AI-generated content may be incorrect.">
            <a:extLst>
              <a:ext uri="{FF2B5EF4-FFF2-40B4-BE49-F238E27FC236}">
                <a16:creationId xmlns:a16="http://schemas.microsoft.com/office/drawing/2014/main" id="{9157E72B-5A3E-D47C-3D94-709CDFC5BEF8}"/>
              </a:ext>
            </a:extLst>
          </p:cNvPr>
          <p:cNvPicPr>
            <a:picLocks noGrp="1" noChangeAspect="1"/>
          </p:cNvPicPr>
          <p:nvPr>
            <p:ph type="pic" sz="quarter" idx="13"/>
          </p:nvPr>
        </p:nvPicPr>
        <p:blipFill>
          <a:blip r:embed="rId2"/>
          <a:srcRect t="20449" b="20449"/>
          <a:stretch>
            <a:fillRect/>
          </a:stretch>
        </p:blipFill>
        <p:spPr/>
      </p:pic>
    </p:spTree>
    <p:extLst>
      <p:ext uri="{BB962C8B-B14F-4D97-AF65-F5344CB8AC3E}">
        <p14:creationId xmlns:p14="http://schemas.microsoft.com/office/powerpoint/2010/main" val="3224171660"/>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C0CC34A-D535-41BC-8B48-A0E1EA32D7E8}">
  <ds:schemaRefs>
    <ds:schemaRef ds:uri="http://schemas.microsoft.com/sharepoint/v3/contenttype/forms"/>
  </ds:schemaRefs>
</ds:datastoreItem>
</file>

<file path=customXml/itemProps3.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934</TotalTime>
  <Words>1425</Words>
  <Application>Microsoft Office PowerPoint</Application>
  <PresentationFormat>Widescreen</PresentationFormat>
  <Paragraphs>175</Paragraphs>
  <Slides>18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Dante</vt:lpstr>
      <vt:lpstr>PineVTI</vt:lpstr>
      <vt:lpstr>Analyze the steps taken by a Municipal Corporation to create an effective waste management system.</vt:lpstr>
      <vt:lpstr>Agenda</vt:lpstr>
      <vt:lpstr>Introduction </vt:lpstr>
      <vt:lpstr>Waste Management: Essential for a Healthy Planet</vt:lpstr>
      <vt:lpstr>Legal Framework and Policies on Waste Management</vt:lpstr>
      <vt:lpstr>India has a structured legal framework for waste management, focusing on regulation, recycling, and sustainable disposal.</vt:lpstr>
      <vt:lpstr>4. Waste Collection and Segregation Strategies</vt:lpstr>
      <vt:lpstr>*Waste Collection and Segregation Strategies*</vt:lpstr>
      <vt:lpstr>5. Processing and Disposal of Waste</vt:lpstr>
      <vt:lpstr>Processing and Disposal of Waste</vt:lpstr>
      <vt:lpstr>6. Public Participation and Awareness</vt:lpstr>
      <vt:lpstr>Public participation and awareness in waste management is indeed crucial for maintaining cleanliness and ensuring sustainable practices. You’ve covered some key aspects that contribute to effective waste management. Here's a summarized version for better clarity:</vt:lpstr>
      <vt:lpstr>7. Challenges Faced by Municipal Corporations</vt:lpstr>
      <vt:lpstr>Challenges Faced by Municipal Corporations</vt:lpstr>
      <vt:lpstr>Use of Technology in Waste Management</vt:lpstr>
      <vt:lpstr>7. Innovations and Best Practices in Waste Management </vt:lpstr>
      <vt:lpstr>  Case studies of cities with effective waste management systems (e.g., Indore, Surat)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AWANISH KUMAR (RA2411030010230)</dc:creator>
  <cp:lastModifiedBy>Rishav k</cp:lastModifiedBy>
  <cp:revision>6</cp:revision>
  <dcterms:created xsi:type="dcterms:W3CDTF">2025-03-03T03:55:04Z</dcterms:created>
  <dcterms:modified xsi:type="dcterms:W3CDTF">2025-03-10T09:58:34Z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